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handoutMasterIdLst>
    <p:handoutMasterId r:id="rId15"/>
  </p:handoutMasterIdLst>
  <p:sldIdLst>
    <p:sldId id="256" r:id="rId2"/>
    <p:sldId id="257" r:id="rId3"/>
    <p:sldId id="266" r:id="rId4"/>
    <p:sldId id="271" r:id="rId5"/>
    <p:sldId id="258" r:id="rId6"/>
    <p:sldId id="259" r:id="rId7"/>
    <p:sldId id="270" r:id="rId8"/>
    <p:sldId id="260" r:id="rId9"/>
    <p:sldId id="261" r:id="rId10"/>
    <p:sldId id="262" r:id="rId11"/>
    <p:sldId id="264" r:id="rId12"/>
    <p:sldId id="269"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6F6F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176" autoAdjust="0"/>
    <p:restoredTop sz="94660"/>
  </p:normalViewPr>
  <p:slideViewPr>
    <p:cSldViewPr snapToGrid="0">
      <p:cViewPr varScale="1">
        <p:scale>
          <a:sx n="114" d="100"/>
          <a:sy n="114" d="100"/>
        </p:scale>
        <p:origin x="402"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164786F-AE7C-46B6-B041-B6EE8CE6058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83B398DB-FCAE-4FAE-8079-7895FE771821}"/>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6745EA2-D97F-4187-BD4E-E464C7F4449B}" type="datetimeFigureOut">
              <a:rPr lang="en-US" smtClean="0"/>
              <a:t>1/18/2021</a:t>
            </a:fld>
            <a:endParaRPr lang="en-US"/>
          </a:p>
        </p:txBody>
      </p:sp>
      <p:sp>
        <p:nvSpPr>
          <p:cNvPr id="4" name="Footer Placeholder 3">
            <a:extLst>
              <a:ext uri="{FF2B5EF4-FFF2-40B4-BE49-F238E27FC236}">
                <a16:creationId xmlns:a16="http://schemas.microsoft.com/office/drawing/2014/main" id="{1D1B5288-227F-4B8F-8DB6-935F0AD2528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E4E5CB2D-2752-4E53-B7DD-380E6911057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D9B4AEB-F796-4228-A3D0-45B1BEE3DFAC}" type="slidenum">
              <a:rPr lang="en-US" smtClean="0"/>
              <a:t>‹#›</a:t>
            </a:fld>
            <a:endParaRPr lang="en-US"/>
          </a:p>
        </p:txBody>
      </p:sp>
    </p:spTree>
    <p:extLst>
      <p:ext uri="{BB962C8B-B14F-4D97-AF65-F5344CB8AC3E}">
        <p14:creationId xmlns:p14="http://schemas.microsoft.com/office/powerpoint/2010/main" val="2943912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4FFAC06-3F1F-48AF-9365-BB8C53FF9ED0}" type="datetimeFigureOut">
              <a:rPr lang="en-US" smtClean="0"/>
              <a:t>1/18/2021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4A592DC-DCDE-4162-A0E5-C8D67D335B8A}" type="slidenum">
              <a:rPr lang="en-US" smtClean="0"/>
              <a:t>‹#›</a:t>
            </a:fld>
            <a:endParaRPr lang="en-US"/>
          </a:p>
        </p:txBody>
      </p:sp>
    </p:spTree>
    <p:extLst>
      <p:ext uri="{BB962C8B-B14F-4D97-AF65-F5344CB8AC3E}">
        <p14:creationId xmlns:p14="http://schemas.microsoft.com/office/powerpoint/2010/main" val="40547582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A441CC-1214-4B3A-8391-5D2BF8949E9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CEF680B-8F6E-4A9D-B292-34580F6C5D1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0F69B38-B914-4B48-A4A1-A2526D89FE41}"/>
              </a:ext>
            </a:extLst>
          </p:cNvPr>
          <p:cNvSpPr>
            <a:spLocks noGrp="1"/>
          </p:cNvSpPr>
          <p:nvPr>
            <p:ph type="dt" sz="half" idx="10"/>
          </p:nvPr>
        </p:nvSpPr>
        <p:spPr/>
        <p:txBody>
          <a:bodyPr/>
          <a:lstStyle/>
          <a:p>
            <a:fld id="{43F03FF6-99AB-4C09-B12A-2801B7A898EE}" type="datetimeFigureOut">
              <a:rPr lang="en-US" smtClean="0"/>
              <a:t>1/18/2021</a:t>
            </a:fld>
            <a:endParaRPr lang="en-US"/>
          </a:p>
        </p:txBody>
      </p:sp>
      <p:sp>
        <p:nvSpPr>
          <p:cNvPr id="5" name="Footer Placeholder 4">
            <a:extLst>
              <a:ext uri="{FF2B5EF4-FFF2-40B4-BE49-F238E27FC236}">
                <a16:creationId xmlns:a16="http://schemas.microsoft.com/office/drawing/2014/main" id="{2F8D3D2B-0A4E-43AF-916F-4080716F75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779412D-BF3C-4EB5-846A-1B8F9D9F0614}"/>
              </a:ext>
            </a:extLst>
          </p:cNvPr>
          <p:cNvSpPr>
            <a:spLocks noGrp="1"/>
          </p:cNvSpPr>
          <p:nvPr>
            <p:ph type="sldNum" sz="quarter" idx="12"/>
          </p:nvPr>
        </p:nvSpPr>
        <p:spPr/>
        <p:txBody>
          <a:bodyPr/>
          <a:lstStyle/>
          <a:p>
            <a:fld id="{5D47113D-871E-4B57-BA63-D548AE572266}" type="slidenum">
              <a:rPr lang="en-US" smtClean="0"/>
              <a:t>‹#›</a:t>
            </a:fld>
            <a:endParaRPr lang="en-US"/>
          </a:p>
        </p:txBody>
      </p:sp>
    </p:spTree>
    <p:extLst>
      <p:ext uri="{BB962C8B-B14F-4D97-AF65-F5344CB8AC3E}">
        <p14:creationId xmlns:p14="http://schemas.microsoft.com/office/powerpoint/2010/main" val="33234889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32122E-757E-407F-9C1D-A9A090FC709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BEA0BF6-51B0-4A0D-B8CC-A489059DCFC1}"/>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DA41A5C-8C7D-4F3B-8A86-DF5E931A0913}"/>
              </a:ext>
            </a:extLst>
          </p:cNvPr>
          <p:cNvSpPr>
            <a:spLocks noGrp="1"/>
          </p:cNvSpPr>
          <p:nvPr>
            <p:ph type="dt" sz="half" idx="10"/>
          </p:nvPr>
        </p:nvSpPr>
        <p:spPr/>
        <p:txBody>
          <a:bodyPr/>
          <a:lstStyle/>
          <a:p>
            <a:fld id="{43F03FF6-99AB-4C09-B12A-2801B7A898EE}" type="datetimeFigureOut">
              <a:rPr lang="en-US" smtClean="0"/>
              <a:t>1/18/2021</a:t>
            </a:fld>
            <a:endParaRPr lang="en-US"/>
          </a:p>
        </p:txBody>
      </p:sp>
      <p:sp>
        <p:nvSpPr>
          <p:cNvPr id="5" name="Footer Placeholder 4">
            <a:extLst>
              <a:ext uri="{FF2B5EF4-FFF2-40B4-BE49-F238E27FC236}">
                <a16:creationId xmlns:a16="http://schemas.microsoft.com/office/drawing/2014/main" id="{3735254B-0F0D-4CBA-B22F-008C2B95CE8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ED8FB0A-442B-44DB-85D4-5A24F0B34D5F}"/>
              </a:ext>
            </a:extLst>
          </p:cNvPr>
          <p:cNvSpPr>
            <a:spLocks noGrp="1"/>
          </p:cNvSpPr>
          <p:nvPr>
            <p:ph type="sldNum" sz="quarter" idx="12"/>
          </p:nvPr>
        </p:nvSpPr>
        <p:spPr/>
        <p:txBody>
          <a:bodyPr/>
          <a:lstStyle/>
          <a:p>
            <a:fld id="{5D47113D-871E-4B57-BA63-D548AE572266}" type="slidenum">
              <a:rPr lang="en-US" smtClean="0"/>
              <a:t>‹#›</a:t>
            </a:fld>
            <a:endParaRPr lang="en-US"/>
          </a:p>
        </p:txBody>
      </p:sp>
    </p:spTree>
    <p:extLst>
      <p:ext uri="{BB962C8B-B14F-4D97-AF65-F5344CB8AC3E}">
        <p14:creationId xmlns:p14="http://schemas.microsoft.com/office/powerpoint/2010/main" val="17488367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88CD562-6D6C-4A33-A8AB-988AA007398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76285F1-B3DE-4246-8F0A-5F73171EF2F4}"/>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35C2F47-DC47-476D-9CA2-EB3FE1AC6CAC}"/>
              </a:ext>
            </a:extLst>
          </p:cNvPr>
          <p:cNvSpPr>
            <a:spLocks noGrp="1"/>
          </p:cNvSpPr>
          <p:nvPr>
            <p:ph type="dt" sz="half" idx="10"/>
          </p:nvPr>
        </p:nvSpPr>
        <p:spPr/>
        <p:txBody>
          <a:bodyPr/>
          <a:lstStyle/>
          <a:p>
            <a:fld id="{43F03FF6-99AB-4C09-B12A-2801B7A898EE}" type="datetimeFigureOut">
              <a:rPr lang="en-US" smtClean="0"/>
              <a:t>1/18/2021</a:t>
            </a:fld>
            <a:endParaRPr lang="en-US"/>
          </a:p>
        </p:txBody>
      </p:sp>
      <p:sp>
        <p:nvSpPr>
          <p:cNvPr id="5" name="Footer Placeholder 4">
            <a:extLst>
              <a:ext uri="{FF2B5EF4-FFF2-40B4-BE49-F238E27FC236}">
                <a16:creationId xmlns:a16="http://schemas.microsoft.com/office/drawing/2014/main" id="{68789039-0EB4-49CC-884A-A8787513BB6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2B3FC19-B553-4AA4-9BDA-67C6F11C04F3}"/>
              </a:ext>
            </a:extLst>
          </p:cNvPr>
          <p:cNvSpPr>
            <a:spLocks noGrp="1"/>
          </p:cNvSpPr>
          <p:nvPr>
            <p:ph type="sldNum" sz="quarter" idx="12"/>
          </p:nvPr>
        </p:nvSpPr>
        <p:spPr/>
        <p:txBody>
          <a:bodyPr/>
          <a:lstStyle/>
          <a:p>
            <a:fld id="{5D47113D-871E-4B57-BA63-D548AE572266}" type="slidenum">
              <a:rPr lang="en-US" smtClean="0"/>
              <a:t>‹#›</a:t>
            </a:fld>
            <a:endParaRPr lang="en-US"/>
          </a:p>
        </p:txBody>
      </p:sp>
    </p:spTree>
    <p:extLst>
      <p:ext uri="{BB962C8B-B14F-4D97-AF65-F5344CB8AC3E}">
        <p14:creationId xmlns:p14="http://schemas.microsoft.com/office/powerpoint/2010/main" val="20581797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C875B0-1162-4DB8-8501-2A1C34717B7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FA2FFBA-2639-4F7A-A878-6559295CE16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B8AAF88-B183-451E-A351-BC15DC4983EE}"/>
              </a:ext>
            </a:extLst>
          </p:cNvPr>
          <p:cNvSpPr>
            <a:spLocks noGrp="1"/>
          </p:cNvSpPr>
          <p:nvPr>
            <p:ph type="dt" sz="half" idx="10"/>
          </p:nvPr>
        </p:nvSpPr>
        <p:spPr/>
        <p:txBody>
          <a:bodyPr/>
          <a:lstStyle/>
          <a:p>
            <a:fld id="{43F03FF6-99AB-4C09-B12A-2801B7A898EE}" type="datetimeFigureOut">
              <a:rPr lang="en-US" smtClean="0"/>
              <a:t>1/18/2021</a:t>
            </a:fld>
            <a:endParaRPr lang="en-US"/>
          </a:p>
        </p:txBody>
      </p:sp>
      <p:sp>
        <p:nvSpPr>
          <p:cNvPr id="5" name="Footer Placeholder 4">
            <a:extLst>
              <a:ext uri="{FF2B5EF4-FFF2-40B4-BE49-F238E27FC236}">
                <a16:creationId xmlns:a16="http://schemas.microsoft.com/office/drawing/2014/main" id="{C9FEC216-BC2E-4320-980B-E05ADDA4127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D474472-FFC7-43B7-818D-5759E4EF9F19}"/>
              </a:ext>
            </a:extLst>
          </p:cNvPr>
          <p:cNvSpPr>
            <a:spLocks noGrp="1"/>
          </p:cNvSpPr>
          <p:nvPr>
            <p:ph type="sldNum" sz="quarter" idx="12"/>
          </p:nvPr>
        </p:nvSpPr>
        <p:spPr/>
        <p:txBody>
          <a:bodyPr/>
          <a:lstStyle/>
          <a:p>
            <a:fld id="{5D47113D-871E-4B57-BA63-D548AE572266}" type="slidenum">
              <a:rPr lang="en-US" smtClean="0"/>
              <a:t>‹#›</a:t>
            </a:fld>
            <a:endParaRPr lang="en-US"/>
          </a:p>
        </p:txBody>
      </p:sp>
    </p:spTree>
    <p:extLst>
      <p:ext uri="{BB962C8B-B14F-4D97-AF65-F5344CB8AC3E}">
        <p14:creationId xmlns:p14="http://schemas.microsoft.com/office/powerpoint/2010/main" val="26424104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3B96C9-C8F7-4B39-AD64-0A9D735CE71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41A6583-7197-45A2-B6F4-CE8AF83F325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560717E6-7CA3-410A-AF4C-447BEFBAED45}"/>
              </a:ext>
            </a:extLst>
          </p:cNvPr>
          <p:cNvSpPr>
            <a:spLocks noGrp="1"/>
          </p:cNvSpPr>
          <p:nvPr>
            <p:ph type="dt" sz="half" idx="10"/>
          </p:nvPr>
        </p:nvSpPr>
        <p:spPr/>
        <p:txBody>
          <a:bodyPr/>
          <a:lstStyle/>
          <a:p>
            <a:fld id="{43F03FF6-99AB-4C09-B12A-2801B7A898EE}" type="datetimeFigureOut">
              <a:rPr lang="en-US" smtClean="0"/>
              <a:t>1/18/2021</a:t>
            </a:fld>
            <a:endParaRPr lang="en-US"/>
          </a:p>
        </p:txBody>
      </p:sp>
      <p:sp>
        <p:nvSpPr>
          <p:cNvPr id="5" name="Footer Placeholder 4">
            <a:extLst>
              <a:ext uri="{FF2B5EF4-FFF2-40B4-BE49-F238E27FC236}">
                <a16:creationId xmlns:a16="http://schemas.microsoft.com/office/drawing/2014/main" id="{04F9B8D9-A573-454A-84B1-C2292DD838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6C637C6-FE93-4213-8B74-D0D48CE9FB09}"/>
              </a:ext>
            </a:extLst>
          </p:cNvPr>
          <p:cNvSpPr>
            <a:spLocks noGrp="1"/>
          </p:cNvSpPr>
          <p:nvPr>
            <p:ph type="sldNum" sz="quarter" idx="12"/>
          </p:nvPr>
        </p:nvSpPr>
        <p:spPr/>
        <p:txBody>
          <a:bodyPr/>
          <a:lstStyle/>
          <a:p>
            <a:fld id="{5D47113D-871E-4B57-BA63-D548AE572266}" type="slidenum">
              <a:rPr lang="en-US" smtClean="0"/>
              <a:t>‹#›</a:t>
            </a:fld>
            <a:endParaRPr lang="en-US"/>
          </a:p>
        </p:txBody>
      </p:sp>
    </p:spTree>
    <p:extLst>
      <p:ext uri="{BB962C8B-B14F-4D97-AF65-F5344CB8AC3E}">
        <p14:creationId xmlns:p14="http://schemas.microsoft.com/office/powerpoint/2010/main" val="853251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A9D453-6D40-4A38-885C-35D52910D44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DD30C56-D555-4C5C-B941-1A484E02BF9A}"/>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F32F02F-A82D-44BC-A6E6-03C3CF34D96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D55F3C9-A6EF-4AFE-B5D8-FAAF84B17E39}"/>
              </a:ext>
            </a:extLst>
          </p:cNvPr>
          <p:cNvSpPr>
            <a:spLocks noGrp="1"/>
          </p:cNvSpPr>
          <p:nvPr>
            <p:ph type="dt" sz="half" idx="10"/>
          </p:nvPr>
        </p:nvSpPr>
        <p:spPr/>
        <p:txBody>
          <a:bodyPr/>
          <a:lstStyle/>
          <a:p>
            <a:fld id="{43F03FF6-99AB-4C09-B12A-2801B7A898EE}" type="datetimeFigureOut">
              <a:rPr lang="en-US" smtClean="0"/>
              <a:t>1/18/2021</a:t>
            </a:fld>
            <a:endParaRPr lang="en-US"/>
          </a:p>
        </p:txBody>
      </p:sp>
      <p:sp>
        <p:nvSpPr>
          <p:cNvPr id="6" name="Footer Placeholder 5">
            <a:extLst>
              <a:ext uri="{FF2B5EF4-FFF2-40B4-BE49-F238E27FC236}">
                <a16:creationId xmlns:a16="http://schemas.microsoft.com/office/drawing/2014/main" id="{6614E88A-FACD-44A5-899A-9857249CBBB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D74BAC6-4CC0-4552-9105-EF4D3FB20370}"/>
              </a:ext>
            </a:extLst>
          </p:cNvPr>
          <p:cNvSpPr>
            <a:spLocks noGrp="1"/>
          </p:cNvSpPr>
          <p:nvPr>
            <p:ph type="sldNum" sz="quarter" idx="12"/>
          </p:nvPr>
        </p:nvSpPr>
        <p:spPr/>
        <p:txBody>
          <a:bodyPr/>
          <a:lstStyle/>
          <a:p>
            <a:fld id="{5D47113D-871E-4B57-BA63-D548AE572266}" type="slidenum">
              <a:rPr lang="en-US" smtClean="0"/>
              <a:t>‹#›</a:t>
            </a:fld>
            <a:endParaRPr lang="en-US"/>
          </a:p>
        </p:txBody>
      </p:sp>
    </p:spTree>
    <p:extLst>
      <p:ext uri="{BB962C8B-B14F-4D97-AF65-F5344CB8AC3E}">
        <p14:creationId xmlns:p14="http://schemas.microsoft.com/office/powerpoint/2010/main" val="6992061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76E5DB-94DB-484F-97F1-FEAFE7C43C0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019CCDD-F304-42DD-809E-B4F809E872B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44FCC6D9-AE12-4EFB-8ECB-389A36FF494A}"/>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DC969F0-F68C-4C56-B771-0BD14657CCF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08823AB9-AD98-4F84-A783-5529B682139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B41C5C4-A0C2-4F11-97B9-F00A8DFCEE81}"/>
              </a:ext>
            </a:extLst>
          </p:cNvPr>
          <p:cNvSpPr>
            <a:spLocks noGrp="1"/>
          </p:cNvSpPr>
          <p:nvPr>
            <p:ph type="dt" sz="half" idx="10"/>
          </p:nvPr>
        </p:nvSpPr>
        <p:spPr/>
        <p:txBody>
          <a:bodyPr/>
          <a:lstStyle/>
          <a:p>
            <a:fld id="{43F03FF6-99AB-4C09-B12A-2801B7A898EE}" type="datetimeFigureOut">
              <a:rPr lang="en-US" smtClean="0"/>
              <a:t>1/18/2021</a:t>
            </a:fld>
            <a:endParaRPr lang="en-US"/>
          </a:p>
        </p:txBody>
      </p:sp>
      <p:sp>
        <p:nvSpPr>
          <p:cNvPr id="8" name="Footer Placeholder 7">
            <a:extLst>
              <a:ext uri="{FF2B5EF4-FFF2-40B4-BE49-F238E27FC236}">
                <a16:creationId xmlns:a16="http://schemas.microsoft.com/office/drawing/2014/main" id="{9AC3A60D-092D-4A9B-A305-B3E1F625CF6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D35D44D-592F-4570-8C1C-B8D3B6118E30}"/>
              </a:ext>
            </a:extLst>
          </p:cNvPr>
          <p:cNvSpPr>
            <a:spLocks noGrp="1"/>
          </p:cNvSpPr>
          <p:nvPr>
            <p:ph type="sldNum" sz="quarter" idx="12"/>
          </p:nvPr>
        </p:nvSpPr>
        <p:spPr/>
        <p:txBody>
          <a:bodyPr/>
          <a:lstStyle/>
          <a:p>
            <a:fld id="{5D47113D-871E-4B57-BA63-D548AE572266}" type="slidenum">
              <a:rPr lang="en-US" smtClean="0"/>
              <a:t>‹#›</a:t>
            </a:fld>
            <a:endParaRPr lang="en-US"/>
          </a:p>
        </p:txBody>
      </p:sp>
    </p:spTree>
    <p:extLst>
      <p:ext uri="{BB962C8B-B14F-4D97-AF65-F5344CB8AC3E}">
        <p14:creationId xmlns:p14="http://schemas.microsoft.com/office/powerpoint/2010/main" val="35707631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8B773E-A088-4DDE-B5FD-C4ED1085297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F67EF67-744A-4CC7-AE92-F7CD1AECC3DD}"/>
              </a:ext>
            </a:extLst>
          </p:cNvPr>
          <p:cNvSpPr>
            <a:spLocks noGrp="1"/>
          </p:cNvSpPr>
          <p:nvPr>
            <p:ph type="dt" sz="half" idx="10"/>
          </p:nvPr>
        </p:nvSpPr>
        <p:spPr/>
        <p:txBody>
          <a:bodyPr/>
          <a:lstStyle/>
          <a:p>
            <a:fld id="{43F03FF6-99AB-4C09-B12A-2801B7A898EE}" type="datetimeFigureOut">
              <a:rPr lang="en-US" smtClean="0"/>
              <a:t>1/18/2021</a:t>
            </a:fld>
            <a:endParaRPr lang="en-US"/>
          </a:p>
        </p:txBody>
      </p:sp>
      <p:sp>
        <p:nvSpPr>
          <p:cNvPr id="4" name="Footer Placeholder 3">
            <a:extLst>
              <a:ext uri="{FF2B5EF4-FFF2-40B4-BE49-F238E27FC236}">
                <a16:creationId xmlns:a16="http://schemas.microsoft.com/office/drawing/2014/main" id="{782589E2-CE1A-40A1-8309-4759B993373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CB44BD3-0AE4-4FDB-8467-18A92512559D}"/>
              </a:ext>
            </a:extLst>
          </p:cNvPr>
          <p:cNvSpPr>
            <a:spLocks noGrp="1"/>
          </p:cNvSpPr>
          <p:nvPr>
            <p:ph type="sldNum" sz="quarter" idx="12"/>
          </p:nvPr>
        </p:nvSpPr>
        <p:spPr/>
        <p:txBody>
          <a:bodyPr/>
          <a:lstStyle/>
          <a:p>
            <a:fld id="{5D47113D-871E-4B57-BA63-D548AE572266}" type="slidenum">
              <a:rPr lang="en-US" smtClean="0"/>
              <a:t>‹#›</a:t>
            </a:fld>
            <a:endParaRPr lang="en-US"/>
          </a:p>
        </p:txBody>
      </p:sp>
    </p:spTree>
    <p:extLst>
      <p:ext uri="{BB962C8B-B14F-4D97-AF65-F5344CB8AC3E}">
        <p14:creationId xmlns:p14="http://schemas.microsoft.com/office/powerpoint/2010/main" val="1311683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11FA7AB-7173-4C6F-89D3-FB72382E0D23}"/>
              </a:ext>
            </a:extLst>
          </p:cNvPr>
          <p:cNvSpPr>
            <a:spLocks noGrp="1"/>
          </p:cNvSpPr>
          <p:nvPr>
            <p:ph type="dt" sz="half" idx="10"/>
          </p:nvPr>
        </p:nvSpPr>
        <p:spPr/>
        <p:txBody>
          <a:bodyPr/>
          <a:lstStyle/>
          <a:p>
            <a:fld id="{43F03FF6-99AB-4C09-B12A-2801B7A898EE}" type="datetimeFigureOut">
              <a:rPr lang="en-US" smtClean="0"/>
              <a:t>1/18/2021</a:t>
            </a:fld>
            <a:endParaRPr lang="en-US"/>
          </a:p>
        </p:txBody>
      </p:sp>
      <p:sp>
        <p:nvSpPr>
          <p:cNvPr id="3" name="Footer Placeholder 2">
            <a:extLst>
              <a:ext uri="{FF2B5EF4-FFF2-40B4-BE49-F238E27FC236}">
                <a16:creationId xmlns:a16="http://schemas.microsoft.com/office/drawing/2014/main" id="{502AA6C5-8E83-4D06-8025-F982E4D979B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45501CC-9697-40A0-935C-A60BA7F2CA11}"/>
              </a:ext>
            </a:extLst>
          </p:cNvPr>
          <p:cNvSpPr>
            <a:spLocks noGrp="1"/>
          </p:cNvSpPr>
          <p:nvPr>
            <p:ph type="sldNum" sz="quarter" idx="12"/>
          </p:nvPr>
        </p:nvSpPr>
        <p:spPr/>
        <p:txBody>
          <a:bodyPr/>
          <a:lstStyle/>
          <a:p>
            <a:fld id="{5D47113D-871E-4B57-BA63-D548AE572266}" type="slidenum">
              <a:rPr lang="en-US" smtClean="0"/>
              <a:t>‹#›</a:t>
            </a:fld>
            <a:endParaRPr lang="en-US"/>
          </a:p>
        </p:txBody>
      </p:sp>
    </p:spTree>
    <p:extLst>
      <p:ext uri="{BB962C8B-B14F-4D97-AF65-F5344CB8AC3E}">
        <p14:creationId xmlns:p14="http://schemas.microsoft.com/office/powerpoint/2010/main" val="13876478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02C2C-4482-4FB9-B8B0-2B6CE1BC71A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0CAE2C0-BF1A-403D-ACEE-5E174935BD7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C8673DF-3AEB-4874-A19B-40465516C7E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76E6E6C-B878-4E0B-A921-6315A7441DD4}"/>
              </a:ext>
            </a:extLst>
          </p:cNvPr>
          <p:cNvSpPr>
            <a:spLocks noGrp="1"/>
          </p:cNvSpPr>
          <p:nvPr>
            <p:ph type="dt" sz="half" idx="10"/>
          </p:nvPr>
        </p:nvSpPr>
        <p:spPr/>
        <p:txBody>
          <a:bodyPr/>
          <a:lstStyle/>
          <a:p>
            <a:fld id="{43F03FF6-99AB-4C09-B12A-2801B7A898EE}" type="datetimeFigureOut">
              <a:rPr lang="en-US" smtClean="0"/>
              <a:t>1/18/2021</a:t>
            </a:fld>
            <a:endParaRPr lang="en-US"/>
          </a:p>
        </p:txBody>
      </p:sp>
      <p:sp>
        <p:nvSpPr>
          <p:cNvPr id="6" name="Footer Placeholder 5">
            <a:extLst>
              <a:ext uri="{FF2B5EF4-FFF2-40B4-BE49-F238E27FC236}">
                <a16:creationId xmlns:a16="http://schemas.microsoft.com/office/drawing/2014/main" id="{5245195C-0521-4887-BADF-5E13D4AC664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F118700-CEFC-4F88-97E4-D3EAFA602381}"/>
              </a:ext>
            </a:extLst>
          </p:cNvPr>
          <p:cNvSpPr>
            <a:spLocks noGrp="1"/>
          </p:cNvSpPr>
          <p:nvPr>
            <p:ph type="sldNum" sz="quarter" idx="12"/>
          </p:nvPr>
        </p:nvSpPr>
        <p:spPr/>
        <p:txBody>
          <a:bodyPr/>
          <a:lstStyle/>
          <a:p>
            <a:fld id="{5D47113D-871E-4B57-BA63-D548AE572266}" type="slidenum">
              <a:rPr lang="en-US" smtClean="0"/>
              <a:t>‹#›</a:t>
            </a:fld>
            <a:endParaRPr lang="en-US"/>
          </a:p>
        </p:txBody>
      </p:sp>
    </p:spTree>
    <p:extLst>
      <p:ext uri="{BB962C8B-B14F-4D97-AF65-F5344CB8AC3E}">
        <p14:creationId xmlns:p14="http://schemas.microsoft.com/office/powerpoint/2010/main" val="21939430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89243B-BB66-4D04-A9AA-B743BB61580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AA2ED80-0748-4979-9A53-2E8316B1EDC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8CAC801-2623-470D-B2A5-A689FE29810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4CF6FDD-8307-4EDF-B062-4E89C2F56A24}"/>
              </a:ext>
            </a:extLst>
          </p:cNvPr>
          <p:cNvSpPr>
            <a:spLocks noGrp="1"/>
          </p:cNvSpPr>
          <p:nvPr>
            <p:ph type="dt" sz="half" idx="10"/>
          </p:nvPr>
        </p:nvSpPr>
        <p:spPr/>
        <p:txBody>
          <a:bodyPr/>
          <a:lstStyle/>
          <a:p>
            <a:fld id="{43F03FF6-99AB-4C09-B12A-2801B7A898EE}" type="datetimeFigureOut">
              <a:rPr lang="en-US" smtClean="0"/>
              <a:t>1/18/2021</a:t>
            </a:fld>
            <a:endParaRPr lang="en-US"/>
          </a:p>
        </p:txBody>
      </p:sp>
      <p:sp>
        <p:nvSpPr>
          <p:cNvPr id="6" name="Footer Placeholder 5">
            <a:extLst>
              <a:ext uri="{FF2B5EF4-FFF2-40B4-BE49-F238E27FC236}">
                <a16:creationId xmlns:a16="http://schemas.microsoft.com/office/drawing/2014/main" id="{14629D20-158D-4817-9A3C-9B5D38C616F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5D7866F-D4AF-4EDB-A793-4B04BA483190}"/>
              </a:ext>
            </a:extLst>
          </p:cNvPr>
          <p:cNvSpPr>
            <a:spLocks noGrp="1"/>
          </p:cNvSpPr>
          <p:nvPr>
            <p:ph type="sldNum" sz="quarter" idx="12"/>
          </p:nvPr>
        </p:nvSpPr>
        <p:spPr/>
        <p:txBody>
          <a:bodyPr/>
          <a:lstStyle/>
          <a:p>
            <a:fld id="{5D47113D-871E-4B57-BA63-D548AE572266}" type="slidenum">
              <a:rPr lang="en-US" smtClean="0"/>
              <a:t>‹#›</a:t>
            </a:fld>
            <a:endParaRPr lang="en-US"/>
          </a:p>
        </p:txBody>
      </p:sp>
    </p:spTree>
    <p:extLst>
      <p:ext uri="{BB962C8B-B14F-4D97-AF65-F5344CB8AC3E}">
        <p14:creationId xmlns:p14="http://schemas.microsoft.com/office/powerpoint/2010/main" val="20254265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CBFF29E-90F7-42A4-9B47-4C34781D564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7FBC659-A71F-4FED-B56F-5C6DAEFABDF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D0900C6-C33D-4512-A17D-B4BA41138A6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F03FF6-99AB-4C09-B12A-2801B7A898EE}" type="datetimeFigureOut">
              <a:rPr lang="en-US" smtClean="0"/>
              <a:t>1/18/2021</a:t>
            </a:fld>
            <a:endParaRPr lang="en-US"/>
          </a:p>
        </p:txBody>
      </p:sp>
      <p:sp>
        <p:nvSpPr>
          <p:cNvPr id="5" name="Footer Placeholder 4">
            <a:extLst>
              <a:ext uri="{FF2B5EF4-FFF2-40B4-BE49-F238E27FC236}">
                <a16:creationId xmlns:a16="http://schemas.microsoft.com/office/drawing/2014/main" id="{DEBE0A6A-F728-44D8-B015-3C56520477E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02B75CB-2073-4FCC-98C3-EFDEC82139C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47113D-871E-4B57-BA63-D548AE572266}" type="slidenum">
              <a:rPr lang="en-US" smtClean="0"/>
              <a:t>‹#›</a:t>
            </a:fld>
            <a:endParaRPr lang="en-US"/>
          </a:p>
        </p:txBody>
      </p:sp>
    </p:spTree>
    <p:extLst>
      <p:ext uri="{BB962C8B-B14F-4D97-AF65-F5344CB8AC3E}">
        <p14:creationId xmlns:p14="http://schemas.microsoft.com/office/powerpoint/2010/main" val="36724260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Rounded Corners 4">
            <a:extLst>
              <a:ext uri="{FF2B5EF4-FFF2-40B4-BE49-F238E27FC236}">
                <a16:creationId xmlns:a16="http://schemas.microsoft.com/office/drawing/2014/main" id="{E599FAA5-9B93-4966-B28B-8FA45F3D441C}"/>
              </a:ext>
            </a:extLst>
          </p:cNvPr>
          <p:cNvSpPr/>
          <p:nvPr/>
        </p:nvSpPr>
        <p:spPr>
          <a:xfrm>
            <a:off x="332763" y="1419837"/>
            <a:ext cx="11409027" cy="3783435"/>
          </a:xfrm>
          <a:prstGeom prst="roundRect">
            <a:avLst/>
          </a:prstGeom>
          <a:solidFill>
            <a:schemeClr val="bg1">
              <a:lumMod val="65000"/>
            </a:schemeClr>
          </a:solidFill>
          <a:scene3d>
            <a:camera prst="orthographicFront"/>
            <a:lightRig rig="threePt" dir="t"/>
          </a:scene3d>
          <a:sp3d>
            <a:bevelT w="165100" prst="coolSlant"/>
          </a:sp3d>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443D7C89-5370-4F1F-905F-A5457EAE48E5}"/>
              </a:ext>
            </a:extLst>
          </p:cNvPr>
          <p:cNvPicPr>
            <a:picLocks noChangeAspect="1"/>
          </p:cNvPicPr>
          <p:nvPr/>
        </p:nvPicPr>
        <p:blipFill>
          <a:blip r:embed="rId2">
            <a:clrChange>
              <a:clrFrom>
                <a:srgbClr val="F8F9FA"/>
              </a:clrFrom>
              <a:clrTo>
                <a:srgbClr val="F8F9FA">
                  <a:alpha val="0"/>
                </a:srgbClr>
              </a:clrTo>
            </a:clrChange>
          </a:blip>
          <a:stretch>
            <a:fillRect/>
          </a:stretch>
        </p:blipFill>
        <p:spPr>
          <a:xfrm>
            <a:off x="4818318" y="5421910"/>
            <a:ext cx="1845502" cy="1436090"/>
          </a:xfrm>
          <a:prstGeom prst="rect">
            <a:avLst/>
          </a:prstGeom>
        </p:spPr>
      </p:pic>
      <p:sp>
        <p:nvSpPr>
          <p:cNvPr id="7" name="TextBox 6">
            <a:extLst>
              <a:ext uri="{FF2B5EF4-FFF2-40B4-BE49-F238E27FC236}">
                <a16:creationId xmlns:a16="http://schemas.microsoft.com/office/drawing/2014/main" id="{7BC6B721-7136-407D-B039-931F4E3B100A}"/>
              </a:ext>
            </a:extLst>
          </p:cNvPr>
          <p:cNvSpPr txBox="1"/>
          <p:nvPr/>
        </p:nvSpPr>
        <p:spPr>
          <a:xfrm>
            <a:off x="1664018" y="2712828"/>
            <a:ext cx="8422547" cy="954107"/>
          </a:xfrm>
          <a:prstGeom prst="rect">
            <a:avLst/>
          </a:prstGeom>
          <a:noFill/>
        </p:spPr>
        <p:txBody>
          <a:bodyPr wrap="square" rtlCol="0">
            <a:spAutoFit/>
          </a:bodyPr>
          <a:lstStyle/>
          <a:p>
            <a:pPr algn="ctr"/>
            <a:r>
              <a:rPr lang="en-US" sz="2800" dirty="0">
                <a:solidFill>
                  <a:schemeClr val="accent2">
                    <a:lumMod val="75000"/>
                  </a:schemeClr>
                </a:solidFill>
                <a:latin typeface="Arial Black" panose="020B0A04020102020204" pitchFamily="34" charset="0"/>
                <a:cs typeface="Aharoni" panose="020B0604020202020204" pitchFamily="2" charset="-79"/>
              </a:rPr>
              <a:t>SAMPLE REPORTS AND MEETING SUPPORT</a:t>
            </a:r>
          </a:p>
        </p:txBody>
      </p:sp>
      <p:sp>
        <p:nvSpPr>
          <p:cNvPr id="9" name="TextBox 8">
            <a:extLst>
              <a:ext uri="{FF2B5EF4-FFF2-40B4-BE49-F238E27FC236}">
                <a16:creationId xmlns:a16="http://schemas.microsoft.com/office/drawing/2014/main" id="{E53D339B-ADED-49CB-AEC3-516D285A4AD8}"/>
              </a:ext>
            </a:extLst>
          </p:cNvPr>
          <p:cNvSpPr txBox="1"/>
          <p:nvPr/>
        </p:nvSpPr>
        <p:spPr>
          <a:xfrm>
            <a:off x="-391297" y="4738848"/>
            <a:ext cx="8422547" cy="307777"/>
          </a:xfrm>
          <a:prstGeom prst="rect">
            <a:avLst/>
          </a:prstGeom>
          <a:noFill/>
        </p:spPr>
        <p:txBody>
          <a:bodyPr wrap="square" rtlCol="0">
            <a:spAutoFit/>
          </a:bodyPr>
          <a:lstStyle/>
          <a:p>
            <a:pPr algn="ctr"/>
            <a:r>
              <a:rPr lang="en-US" sz="1400" dirty="0">
                <a:solidFill>
                  <a:schemeClr val="accent2">
                    <a:lumMod val="75000"/>
                  </a:schemeClr>
                </a:solidFill>
                <a:cs typeface="Aharoni" panose="020B0604020202020204" pitchFamily="2" charset="-79"/>
              </a:rPr>
              <a:t>* Data and insights provided may not be accurate and is for reporting examples only</a:t>
            </a:r>
          </a:p>
        </p:txBody>
      </p:sp>
      <p:pic>
        <p:nvPicPr>
          <p:cNvPr id="3" name="Picture 2">
            <a:extLst>
              <a:ext uri="{FF2B5EF4-FFF2-40B4-BE49-F238E27FC236}">
                <a16:creationId xmlns:a16="http://schemas.microsoft.com/office/drawing/2014/main" id="{BF86C9D7-9A23-4424-9960-727D4FBF39A4}"/>
              </a:ext>
            </a:extLst>
          </p:cNvPr>
          <p:cNvPicPr>
            <a:picLocks noChangeAspect="1"/>
          </p:cNvPicPr>
          <p:nvPr/>
        </p:nvPicPr>
        <p:blipFill rotWithShape="1">
          <a:blip r:embed="rId3"/>
          <a:srcRect l="4285" t="18285" r="5765" b="19482"/>
          <a:stretch/>
        </p:blipFill>
        <p:spPr>
          <a:xfrm>
            <a:off x="3407327" y="219949"/>
            <a:ext cx="5259898" cy="1090569"/>
          </a:xfrm>
          <a:prstGeom prst="rect">
            <a:avLst/>
          </a:prstGeom>
        </p:spPr>
      </p:pic>
    </p:spTree>
    <p:extLst>
      <p:ext uri="{BB962C8B-B14F-4D97-AF65-F5344CB8AC3E}">
        <p14:creationId xmlns:p14="http://schemas.microsoft.com/office/powerpoint/2010/main" val="16255756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21B579-C6C9-4B98-9ABE-948E5073E56B}"/>
              </a:ext>
            </a:extLst>
          </p:cNvPr>
          <p:cNvSpPr>
            <a:spLocks noGrp="1"/>
          </p:cNvSpPr>
          <p:nvPr>
            <p:ph type="title"/>
          </p:nvPr>
        </p:nvSpPr>
        <p:spPr>
          <a:xfrm>
            <a:off x="2038524" y="0"/>
            <a:ext cx="6090408" cy="780176"/>
          </a:xfrm>
        </p:spPr>
        <p:txBody>
          <a:bodyPr>
            <a:normAutofit/>
          </a:bodyPr>
          <a:lstStyle/>
          <a:p>
            <a:pPr algn="r"/>
            <a:r>
              <a:rPr lang="en-US" sz="2800" dirty="0">
                <a:solidFill>
                  <a:schemeClr val="tx1">
                    <a:lumMod val="65000"/>
                    <a:lumOff val="35000"/>
                  </a:schemeClr>
                </a:solidFill>
                <a:latin typeface="Arial Black" panose="020B0A04020102020204" pitchFamily="34" charset="0"/>
              </a:rPr>
              <a:t>CATEGORY REVIEW</a:t>
            </a:r>
          </a:p>
        </p:txBody>
      </p:sp>
      <p:cxnSp>
        <p:nvCxnSpPr>
          <p:cNvPr id="8" name="Straight Connector 7">
            <a:extLst>
              <a:ext uri="{FF2B5EF4-FFF2-40B4-BE49-F238E27FC236}">
                <a16:creationId xmlns:a16="http://schemas.microsoft.com/office/drawing/2014/main" id="{4C2E2CC1-EBB5-4327-B53D-73E8912E96E2}"/>
              </a:ext>
            </a:extLst>
          </p:cNvPr>
          <p:cNvCxnSpPr>
            <a:cxnSpLocks/>
          </p:cNvCxnSpPr>
          <p:nvPr/>
        </p:nvCxnSpPr>
        <p:spPr>
          <a:xfrm>
            <a:off x="721453" y="662730"/>
            <a:ext cx="11006356" cy="0"/>
          </a:xfrm>
          <a:prstGeom prst="line">
            <a:avLst/>
          </a:prstGeom>
          <a:ln w="12700"/>
        </p:spPr>
        <p:style>
          <a:lnRef idx="1">
            <a:schemeClr val="accent2"/>
          </a:lnRef>
          <a:fillRef idx="0">
            <a:schemeClr val="accent2"/>
          </a:fillRef>
          <a:effectRef idx="0">
            <a:schemeClr val="accent2"/>
          </a:effectRef>
          <a:fontRef idx="minor">
            <a:schemeClr val="tx1"/>
          </a:fontRef>
        </p:style>
      </p:cxnSp>
      <p:pic>
        <p:nvPicPr>
          <p:cNvPr id="6" name="Picture 5">
            <a:extLst>
              <a:ext uri="{FF2B5EF4-FFF2-40B4-BE49-F238E27FC236}">
                <a16:creationId xmlns:a16="http://schemas.microsoft.com/office/drawing/2014/main" id="{DC38DF2A-D98D-4A49-913A-14C65D44BA3A}"/>
              </a:ext>
            </a:extLst>
          </p:cNvPr>
          <p:cNvPicPr>
            <a:picLocks noChangeAspect="1"/>
          </p:cNvPicPr>
          <p:nvPr/>
        </p:nvPicPr>
        <p:blipFill>
          <a:blip r:embed="rId2">
            <a:clrChange>
              <a:clrFrom>
                <a:srgbClr val="F8F9FA"/>
              </a:clrFrom>
              <a:clrTo>
                <a:srgbClr val="F8F9FA">
                  <a:alpha val="0"/>
                </a:srgbClr>
              </a:clrTo>
            </a:clrChange>
          </a:blip>
          <a:stretch>
            <a:fillRect/>
          </a:stretch>
        </p:blipFill>
        <p:spPr>
          <a:xfrm>
            <a:off x="111852" y="5651855"/>
            <a:ext cx="1540537" cy="1198779"/>
          </a:xfrm>
          <a:prstGeom prst="rect">
            <a:avLst/>
          </a:prstGeom>
        </p:spPr>
      </p:pic>
      <p:pic>
        <p:nvPicPr>
          <p:cNvPr id="3" name="Picture 2">
            <a:extLst>
              <a:ext uri="{FF2B5EF4-FFF2-40B4-BE49-F238E27FC236}">
                <a16:creationId xmlns:a16="http://schemas.microsoft.com/office/drawing/2014/main" id="{2E7F0F42-0C9D-481B-B514-2E4A40E6FC18}"/>
              </a:ext>
            </a:extLst>
          </p:cNvPr>
          <p:cNvPicPr>
            <a:picLocks noChangeAspect="1"/>
          </p:cNvPicPr>
          <p:nvPr/>
        </p:nvPicPr>
        <p:blipFill>
          <a:blip r:embed="rId3"/>
          <a:stretch>
            <a:fillRect/>
          </a:stretch>
        </p:blipFill>
        <p:spPr>
          <a:xfrm>
            <a:off x="538322" y="1178020"/>
            <a:ext cx="5310231" cy="3838597"/>
          </a:xfrm>
          <a:prstGeom prst="rect">
            <a:avLst/>
          </a:prstGeom>
        </p:spPr>
      </p:pic>
      <p:graphicFrame>
        <p:nvGraphicFramePr>
          <p:cNvPr id="10" name="Table 9">
            <a:extLst>
              <a:ext uri="{FF2B5EF4-FFF2-40B4-BE49-F238E27FC236}">
                <a16:creationId xmlns:a16="http://schemas.microsoft.com/office/drawing/2014/main" id="{FC629655-391F-489E-9903-CBD1DA1AAB3A}"/>
              </a:ext>
            </a:extLst>
          </p:cNvPr>
          <p:cNvGraphicFramePr>
            <a:graphicFrameLocks noGrp="1"/>
          </p:cNvGraphicFramePr>
          <p:nvPr>
            <p:extLst>
              <p:ext uri="{D42A27DB-BD31-4B8C-83A1-F6EECF244321}">
                <p14:modId xmlns:p14="http://schemas.microsoft.com/office/powerpoint/2010/main" val="2644131222"/>
              </p:ext>
            </p:extLst>
          </p:nvPr>
        </p:nvGraphicFramePr>
        <p:xfrm>
          <a:off x="6390932" y="1442906"/>
          <a:ext cx="2235200" cy="838200"/>
        </p:xfrm>
        <a:graphic>
          <a:graphicData uri="http://schemas.openxmlformats.org/drawingml/2006/table">
            <a:tbl>
              <a:tblPr/>
              <a:tblGrid>
                <a:gridCol w="608735">
                  <a:extLst>
                    <a:ext uri="{9D8B030D-6E8A-4147-A177-3AD203B41FA5}">
                      <a16:colId xmlns:a16="http://schemas.microsoft.com/office/drawing/2014/main" val="3833660942"/>
                    </a:ext>
                  </a:extLst>
                </a:gridCol>
                <a:gridCol w="1626465">
                  <a:extLst>
                    <a:ext uri="{9D8B030D-6E8A-4147-A177-3AD203B41FA5}">
                      <a16:colId xmlns:a16="http://schemas.microsoft.com/office/drawing/2014/main" val="277262589"/>
                    </a:ext>
                  </a:extLst>
                </a:gridCol>
              </a:tblGrid>
              <a:tr h="161925">
                <a:tc>
                  <a:txBody>
                    <a:bodyPr/>
                    <a:lstStyle/>
                    <a:p>
                      <a:pPr algn="l" fontAlgn="b"/>
                      <a:r>
                        <a:rPr lang="en-US" sz="1000" b="0" i="0" u="none" strike="noStrike">
                          <a:solidFill>
                            <a:srgbClr val="000000"/>
                          </a:solidFill>
                          <a:effectLst/>
                          <a:latin typeface="Calibri" panose="020F0502020204030204" pitchFamily="34" charset="0"/>
                        </a:rPr>
                        <a:t> </a:t>
                      </a:r>
                    </a:p>
                  </a:txBody>
                  <a:tcPr marL="9525" marR="9525" marT="9525" marB="0" anchor="b">
                    <a:lnL w="12700" cap="flat" cmpd="sng" algn="ctr">
                      <a:solidFill>
                        <a:srgbClr val="808080"/>
                      </a:solidFill>
                      <a:prstDash val="solid"/>
                      <a:round/>
                      <a:headEnd type="none" w="med" len="med"/>
                      <a:tailEnd type="none" w="med" len="med"/>
                    </a:lnL>
                    <a:lnR>
                      <a:noFill/>
                    </a:lnR>
                    <a:lnT w="12700" cap="flat" cmpd="sng" algn="ctr">
                      <a:solidFill>
                        <a:srgbClr val="808080"/>
                      </a:solidFill>
                      <a:prstDash val="solid"/>
                      <a:round/>
                      <a:headEnd type="none" w="med" len="med"/>
                      <a:tailEnd type="none" w="med" len="med"/>
                    </a:lnT>
                    <a:lnB>
                      <a:noFill/>
                    </a:lnB>
                  </a:tcPr>
                </a:tc>
                <a:tc>
                  <a:txBody>
                    <a:bodyPr/>
                    <a:lstStyle/>
                    <a:p>
                      <a:pPr algn="l" fontAlgn="b"/>
                      <a:r>
                        <a:rPr lang="en-US" sz="1000" b="0" i="0" u="none" strike="noStrike">
                          <a:solidFill>
                            <a:srgbClr val="000000"/>
                          </a:solidFill>
                          <a:effectLst/>
                          <a:latin typeface="Calibri" panose="020F0502020204030204" pitchFamily="34" charset="0"/>
                        </a:rPr>
                        <a:t>DATA SELECTION</a:t>
                      </a:r>
                    </a:p>
                  </a:txBody>
                  <a:tcPr marL="9525" marR="9525" marT="9525" marB="0" anchor="b">
                    <a:lnL>
                      <a:noFill/>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a:noFill/>
                    </a:lnB>
                  </a:tcPr>
                </a:tc>
                <a:extLst>
                  <a:ext uri="{0D108BD9-81ED-4DB2-BD59-A6C34878D82A}">
                    <a16:rowId xmlns:a16="http://schemas.microsoft.com/office/drawing/2014/main" val="1841572111"/>
                  </a:ext>
                </a:extLst>
              </a:tr>
              <a:tr h="180975">
                <a:tc>
                  <a:txBody>
                    <a:bodyPr/>
                    <a:lstStyle/>
                    <a:p>
                      <a:pPr algn="l" fontAlgn="b"/>
                      <a:r>
                        <a:rPr lang="en-US" sz="1000" b="0" i="0" u="none" strike="noStrike">
                          <a:solidFill>
                            <a:srgbClr val="000000"/>
                          </a:solidFill>
                          <a:effectLst/>
                          <a:latin typeface="Calibri" panose="020F0502020204030204" pitchFamily="34" charset="0"/>
                        </a:rPr>
                        <a:t>TIME</a:t>
                      </a:r>
                    </a:p>
                  </a:txBody>
                  <a:tcPr marL="9525" marR="9525" marT="9525" marB="0" anchor="b">
                    <a:lnL w="12700" cap="flat" cmpd="sng" algn="ctr">
                      <a:solidFill>
                        <a:srgbClr val="808080"/>
                      </a:solidFill>
                      <a:prstDash val="solid"/>
                      <a:round/>
                      <a:headEnd type="none" w="med" len="med"/>
                      <a:tailEnd type="none" w="med" len="med"/>
                    </a:lnL>
                    <a:lnR>
                      <a:noFill/>
                    </a:lnR>
                    <a:lnT>
                      <a:noFill/>
                    </a:lnT>
                    <a:lnB>
                      <a:noFill/>
                    </a:lnB>
                    <a:solidFill>
                      <a:srgbClr val="DDEBF7"/>
                    </a:solidFill>
                  </a:tcPr>
                </a:tc>
                <a:tc>
                  <a:txBody>
                    <a:bodyPr/>
                    <a:lstStyle/>
                    <a:p>
                      <a:pPr algn="l" fontAlgn="b"/>
                      <a:r>
                        <a:rPr lang="en-US" sz="1000" b="0" i="0" u="none" strike="noStrike">
                          <a:solidFill>
                            <a:srgbClr val="000000"/>
                          </a:solidFill>
                          <a:effectLst/>
                          <a:latin typeface="Calibri" panose="020F0502020204030204" pitchFamily="34" charset="0"/>
                        </a:rPr>
                        <a:t>52 WEEKS ENDING DEC0118.4</a:t>
                      </a:r>
                    </a:p>
                  </a:txBody>
                  <a:tcPr marL="9525" marR="9525" marT="9525" marB="0" anchor="b">
                    <a:lnL>
                      <a:noFill/>
                    </a:lnL>
                    <a:lnR w="12700" cap="flat" cmpd="sng" algn="ctr">
                      <a:solidFill>
                        <a:srgbClr val="808080"/>
                      </a:solidFill>
                      <a:prstDash val="solid"/>
                      <a:round/>
                      <a:headEnd type="none" w="med" len="med"/>
                      <a:tailEnd type="none" w="med" len="med"/>
                    </a:lnR>
                    <a:lnT>
                      <a:noFill/>
                    </a:lnT>
                    <a:lnB>
                      <a:noFill/>
                    </a:lnB>
                    <a:solidFill>
                      <a:srgbClr val="DDEBF7"/>
                    </a:solidFill>
                  </a:tcPr>
                </a:tc>
                <a:extLst>
                  <a:ext uri="{0D108BD9-81ED-4DB2-BD59-A6C34878D82A}">
                    <a16:rowId xmlns:a16="http://schemas.microsoft.com/office/drawing/2014/main" val="2488746511"/>
                  </a:ext>
                </a:extLst>
              </a:tr>
              <a:tr h="161925">
                <a:tc>
                  <a:txBody>
                    <a:bodyPr/>
                    <a:lstStyle/>
                    <a:p>
                      <a:pPr algn="l" fontAlgn="b"/>
                      <a:r>
                        <a:rPr lang="en-US" sz="1000" b="0" i="0" u="none" strike="noStrike">
                          <a:solidFill>
                            <a:srgbClr val="000000"/>
                          </a:solidFill>
                          <a:effectLst/>
                          <a:latin typeface="Calibri" panose="020F0502020204030204" pitchFamily="34" charset="0"/>
                        </a:rPr>
                        <a:t>MARKET</a:t>
                      </a:r>
                    </a:p>
                  </a:txBody>
                  <a:tcPr marL="9525" marR="9525" marT="9525" marB="0" anchor="b">
                    <a:lnL w="12700" cap="flat" cmpd="sng" algn="ctr">
                      <a:solidFill>
                        <a:srgbClr val="808080"/>
                      </a:solidFill>
                      <a:prstDash val="solid"/>
                      <a:round/>
                      <a:headEnd type="none" w="med" len="med"/>
                      <a:tailEnd type="none" w="med" len="med"/>
                    </a:lnL>
                    <a:lnR>
                      <a:noFill/>
                    </a:lnR>
                    <a:lnT>
                      <a:noFill/>
                    </a:lnT>
                    <a:lnB>
                      <a:noFill/>
                    </a:lnB>
                    <a:solidFill>
                      <a:srgbClr val="DDEBF7"/>
                    </a:solidFill>
                  </a:tcPr>
                </a:tc>
                <a:tc>
                  <a:txBody>
                    <a:bodyPr/>
                    <a:lstStyle/>
                    <a:p>
                      <a:pPr algn="l" fontAlgn="b"/>
                      <a:r>
                        <a:rPr lang="en-US" sz="1000" b="0" i="0" u="none" strike="noStrike" dirty="0">
                          <a:solidFill>
                            <a:srgbClr val="000000"/>
                          </a:solidFill>
                          <a:effectLst/>
                          <a:latin typeface="Calibri" panose="020F0502020204030204" pitchFamily="34" charset="0"/>
                        </a:rPr>
                        <a:t>Publix Florida Div Central</a:t>
                      </a:r>
                    </a:p>
                  </a:txBody>
                  <a:tcPr marL="9525" marR="9525" marT="9525" marB="0" anchor="b">
                    <a:lnL>
                      <a:noFill/>
                    </a:lnL>
                    <a:lnR w="12700" cap="flat" cmpd="sng" algn="ctr">
                      <a:solidFill>
                        <a:srgbClr val="808080"/>
                      </a:solidFill>
                      <a:prstDash val="solid"/>
                      <a:round/>
                      <a:headEnd type="none" w="med" len="med"/>
                      <a:tailEnd type="none" w="med" len="med"/>
                    </a:lnR>
                    <a:lnT>
                      <a:noFill/>
                    </a:lnT>
                    <a:lnB>
                      <a:noFill/>
                    </a:lnB>
                    <a:solidFill>
                      <a:srgbClr val="DDEBF7"/>
                    </a:solidFill>
                  </a:tcPr>
                </a:tc>
                <a:extLst>
                  <a:ext uri="{0D108BD9-81ED-4DB2-BD59-A6C34878D82A}">
                    <a16:rowId xmlns:a16="http://schemas.microsoft.com/office/drawing/2014/main" val="990920493"/>
                  </a:ext>
                </a:extLst>
              </a:tr>
              <a:tr h="161925">
                <a:tc>
                  <a:txBody>
                    <a:bodyPr/>
                    <a:lstStyle/>
                    <a:p>
                      <a:pPr algn="l" fontAlgn="b"/>
                      <a:r>
                        <a:rPr lang="en-US" sz="1000" b="0" i="0" u="none" strike="noStrike">
                          <a:solidFill>
                            <a:srgbClr val="000000"/>
                          </a:solidFill>
                          <a:effectLst/>
                          <a:latin typeface="Calibri" panose="020F0502020204030204" pitchFamily="34" charset="0"/>
                        </a:rPr>
                        <a:t>ROM</a:t>
                      </a:r>
                    </a:p>
                  </a:txBody>
                  <a:tcPr marL="9525" marR="9525" marT="9525" marB="0" anchor="b">
                    <a:lnL w="12700" cap="flat" cmpd="sng" algn="ctr">
                      <a:solidFill>
                        <a:srgbClr val="808080"/>
                      </a:solidFill>
                      <a:prstDash val="solid"/>
                      <a:round/>
                      <a:headEnd type="none" w="med" len="med"/>
                      <a:tailEnd type="none" w="med" len="med"/>
                    </a:lnL>
                    <a:lnR>
                      <a:noFill/>
                    </a:lnR>
                    <a:lnT>
                      <a:noFill/>
                    </a:lnT>
                    <a:lnB>
                      <a:noFill/>
                    </a:lnB>
                    <a:solidFill>
                      <a:srgbClr val="DDEBF7"/>
                    </a:solidFill>
                  </a:tcPr>
                </a:tc>
                <a:tc>
                  <a:txBody>
                    <a:bodyPr/>
                    <a:lstStyle/>
                    <a:p>
                      <a:pPr algn="l" fontAlgn="b"/>
                      <a:r>
                        <a:rPr lang="en-US" sz="1000" b="0" i="0" u="none" strike="noStrike">
                          <a:solidFill>
                            <a:srgbClr val="000000"/>
                          </a:solidFill>
                          <a:effectLst/>
                          <a:latin typeface="Calibri" panose="020F0502020204030204" pitchFamily="34" charset="0"/>
                        </a:rPr>
                        <a:t>Publix Florida ROM</a:t>
                      </a:r>
                    </a:p>
                  </a:txBody>
                  <a:tcPr marL="9525" marR="9525" marT="9525" marB="0" anchor="b">
                    <a:lnL>
                      <a:noFill/>
                    </a:lnL>
                    <a:lnR w="12700" cap="flat" cmpd="sng" algn="ctr">
                      <a:solidFill>
                        <a:srgbClr val="808080"/>
                      </a:solidFill>
                      <a:prstDash val="solid"/>
                      <a:round/>
                      <a:headEnd type="none" w="med" len="med"/>
                      <a:tailEnd type="none" w="med" len="med"/>
                    </a:lnR>
                    <a:lnT>
                      <a:noFill/>
                    </a:lnT>
                    <a:lnB>
                      <a:noFill/>
                    </a:lnB>
                    <a:solidFill>
                      <a:srgbClr val="DDEBF7"/>
                    </a:solidFill>
                  </a:tcPr>
                </a:tc>
                <a:extLst>
                  <a:ext uri="{0D108BD9-81ED-4DB2-BD59-A6C34878D82A}">
                    <a16:rowId xmlns:a16="http://schemas.microsoft.com/office/drawing/2014/main" val="749798135"/>
                  </a:ext>
                </a:extLst>
              </a:tr>
              <a:tr h="171450">
                <a:tc>
                  <a:txBody>
                    <a:bodyPr/>
                    <a:lstStyle/>
                    <a:p>
                      <a:pPr algn="l" fontAlgn="b"/>
                      <a:r>
                        <a:rPr lang="en-US" sz="1000" b="0" i="0" u="none" strike="noStrike">
                          <a:solidFill>
                            <a:srgbClr val="000000"/>
                          </a:solidFill>
                          <a:effectLst/>
                          <a:latin typeface="Calibri" panose="020F0502020204030204" pitchFamily="34" charset="0"/>
                        </a:rPr>
                        <a:t>SIZE</a:t>
                      </a:r>
                    </a:p>
                  </a:txBody>
                  <a:tcPr marL="9525" marR="9525" marT="9525" marB="0" anchor="b">
                    <a:lnL w="12700" cap="flat" cmpd="sng" algn="ctr">
                      <a:solidFill>
                        <a:srgbClr val="808080"/>
                      </a:solidFill>
                      <a:prstDash val="solid"/>
                      <a:round/>
                      <a:headEnd type="none" w="med" len="med"/>
                      <a:tailEnd type="none" w="med" len="med"/>
                    </a:lnL>
                    <a:lnR>
                      <a:noFill/>
                    </a:lnR>
                    <a:lnT>
                      <a:noFill/>
                    </a:lnT>
                    <a:lnB w="12700" cap="flat" cmpd="sng" algn="ctr">
                      <a:solidFill>
                        <a:srgbClr val="808080"/>
                      </a:solidFill>
                      <a:prstDash val="solid"/>
                      <a:round/>
                      <a:headEnd type="none" w="med" len="med"/>
                      <a:tailEnd type="none" w="med" len="med"/>
                    </a:lnB>
                    <a:solidFill>
                      <a:srgbClr val="DDEBF7"/>
                    </a:solidFill>
                  </a:tcPr>
                </a:tc>
                <a:tc>
                  <a:txBody>
                    <a:bodyPr/>
                    <a:lstStyle/>
                    <a:p>
                      <a:pPr algn="l" fontAlgn="b"/>
                      <a:r>
                        <a:rPr lang="en-US" sz="1000" b="0" i="0" u="none" strike="noStrike" dirty="0">
                          <a:solidFill>
                            <a:srgbClr val="000000"/>
                          </a:solidFill>
                          <a:effectLst/>
                          <a:latin typeface="Calibri" panose="020F0502020204030204" pitchFamily="34" charset="0"/>
                        </a:rPr>
                        <a:t>ALL</a:t>
                      </a:r>
                    </a:p>
                  </a:txBody>
                  <a:tcPr marL="9525" marR="9525" marT="9525" marB="0" anchor="b">
                    <a:lnL>
                      <a:noFill/>
                    </a:lnL>
                    <a:lnR w="12700" cap="flat" cmpd="sng" algn="ctr">
                      <a:solidFill>
                        <a:srgbClr val="808080"/>
                      </a:solidFill>
                      <a:prstDash val="solid"/>
                      <a:round/>
                      <a:headEnd type="none" w="med" len="med"/>
                      <a:tailEnd type="none" w="med" len="med"/>
                    </a:lnR>
                    <a:lnT>
                      <a:noFill/>
                    </a:lnT>
                    <a:lnB w="12700" cap="flat" cmpd="sng" algn="ctr">
                      <a:solidFill>
                        <a:srgbClr val="808080"/>
                      </a:solidFill>
                      <a:prstDash val="solid"/>
                      <a:round/>
                      <a:headEnd type="none" w="med" len="med"/>
                      <a:tailEnd type="none" w="med" len="med"/>
                    </a:lnB>
                    <a:solidFill>
                      <a:srgbClr val="DDEBF7"/>
                    </a:solidFill>
                  </a:tcPr>
                </a:tc>
                <a:extLst>
                  <a:ext uri="{0D108BD9-81ED-4DB2-BD59-A6C34878D82A}">
                    <a16:rowId xmlns:a16="http://schemas.microsoft.com/office/drawing/2014/main" val="2019832979"/>
                  </a:ext>
                </a:extLst>
              </a:tr>
            </a:tbl>
          </a:graphicData>
        </a:graphic>
      </p:graphicFrame>
      <p:sp>
        <p:nvSpPr>
          <p:cNvPr id="11" name="TextBox 10">
            <a:extLst>
              <a:ext uri="{FF2B5EF4-FFF2-40B4-BE49-F238E27FC236}">
                <a16:creationId xmlns:a16="http://schemas.microsoft.com/office/drawing/2014/main" id="{9129B10A-6E4A-46A1-A710-5620F93C1D76}"/>
              </a:ext>
            </a:extLst>
          </p:cNvPr>
          <p:cNvSpPr txBox="1"/>
          <p:nvPr/>
        </p:nvSpPr>
        <p:spPr>
          <a:xfrm>
            <a:off x="9161550" y="1607622"/>
            <a:ext cx="1786278" cy="646331"/>
          </a:xfrm>
          <a:prstGeom prst="rect">
            <a:avLst/>
          </a:prstGeom>
          <a:noFill/>
        </p:spPr>
        <p:txBody>
          <a:bodyPr wrap="square" rtlCol="0">
            <a:spAutoFit/>
          </a:bodyPr>
          <a:lstStyle/>
          <a:p>
            <a:pPr algn="ctr"/>
            <a:r>
              <a:rPr lang="en-US" u="sng" dirty="0">
                <a:solidFill>
                  <a:schemeClr val="tx1">
                    <a:lumMod val="65000"/>
                    <a:lumOff val="35000"/>
                  </a:schemeClr>
                </a:solidFill>
              </a:rPr>
              <a:t>Available Data Selections</a:t>
            </a:r>
          </a:p>
        </p:txBody>
      </p:sp>
      <p:sp>
        <p:nvSpPr>
          <p:cNvPr id="12" name="TextBox 11">
            <a:extLst>
              <a:ext uri="{FF2B5EF4-FFF2-40B4-BE49-F238E27FC236}">
                <a16:creationId xmlns:a16="http://schemas.microsoft.com/office/drawing/2014/main" id="{DE7C524E-2F22-4F97-AE71-04E6857EC5B5}"/>
              </a:ext>
            </a:extLst>
          </p:cNvPr>
          <p:cNvSpPr txBox="1"/>
          <p:nvPr/>
        </p:nvSpPr>
        <p:spPr>
          <a:xfrm>
            <a:off x="8458668" y="2253953"/>
            <a:ext cx="2891933" cy="1569660"/>
          </a:xfrm>
          <a:prstGeom prst="rect">
            <a:avLst/>
          </a:prstGeom>
          <a:noFill/>
        </p:spPr>
        <p:txBody>
          <a:bodyPr wrap="square" rtlCol="0">
            <a:spAutoFit/>
          </a:bodyPr>
          <a:lstStyle/>
          <a:p>
            <a:pPr lvl="1" algn="ctr"/>
            <a:r>
              <a:rPr lang="en-US" sz="1200" dirty="0">
                <a:solidFill>
                  <a:schemeClr val="tx1">
                    <a:lumMod val="65000"/>
                    <a:lumOff val="35000"/>
                  </a:schemeClr>
                </a:solidFill>
              </a:rPr>
              <a:t>Use the search boxes to easily find and filter for desired data</a:t>
            </a:r>
          </a:p>
          <a:p>
            <a:pPr marL="628650" lvl="1" indent="-171450">
              <a:buFont typeface="Arial" panose="020B0604020202020204" pitchFamily="34" charset="0"/>
              <a:buChar char="•"/>
            </a:pPr>
            <a:endParaRPr lang="en-US" sz="1200" dirty="0">
              <a:solidFill>
                <a:schemeClr val="tx1">
                  <a:lumMod val="65000"/>
                  <a:lumOff val="35000"/>
                </a:schemeClr>
              </a:solidFill>
            </a:endParaRPr>
          </a:p>
          <a:p>
            <a:pPr marL="628650" lvl="1" indent="-171450">
              <a:buFont typeface="Arial" panose="020B0604020202020204" pitchFamily="34" charset="0"/>
              <a:buChar char="•"/>
            </a:pPr>
            <a:r>
              <a:rPr lang="en-US" sz="1200" dirty="0">
                <a:solidFill>
                  <a:schemeClr val="tx1">
                    <a:lumMod val="65000"/>
                    <a:lumOff val="35000"/>
                  </a:schemeClr>
                </a:solidFill>
              </a:rPr>
              <a:t>Time (L4W, L13W, L26W, L52W)</a:t>
            </a:r>
          </a:p>
          <a:p>
            <a:pPr marL="628650" lvl="1" indent="-171450">
              <a:buFont typeface="Arial" panose="020B0604020202020204" pitchFamily="34" charset="0"/>
              <a:buChar char="•"/>
            </a:pPr>
            <a:r>
              <a:rPr lang="en-US" sz="1200" dirty="0">
                <a:solidFill>
                  <a:schemeClr val="tx1">
                    <a:lumMod val="65000"/>
                    <a:lumOff val="35000"/>
                  </a:schemeClr>
                </a:solidFill>
              </a:rPr>
              <a:t>Market</a:t>
            </a:r>
          </a:p>
          <a:p>
            <a:pPr marL="628650" lvl="1" indent="-171450">
              <a:buFont typeface="Arial" panose="020B0604020202020204" pitchFamily="34" charset="0"/>
              <a:buChar char="•"/>
            </a:pPr>
            <a:r>
              <a:rPr lang="en-US" sz="1200" dirty="0">
                <a:solidFill>
                  <a:schemeClr val="tx1">
                    <a:lumMod val="65000"/>
                    <a:lumOff val="35000"/>
                  </a:schemeClr>
                </a:solidFill>
              </a:rPr>
              <a:t>Rest of Market</a:t>
            </a:r>
          </a:p>
          <a:p>
            <a:pPr marL="628650" lvl="1" indent="-171450">
              <a:buFont typeface="Arial" panose="020B0604020202020204" pitchFamily="34" charset="0"/>
              <a:buChar char="•"/>
            </a:pPr>
            <a:r>
              <a:rPr lang="en-US" sz="1200" dirty="0">
                <a:solidFill>
                  <a:schemeClr val="tx1">
                    <a:lumMod val="65000"/>
                    <a:lumOff val="35000"/>
                  </a:schemeClr>
                </a:solidFill>
              </a:rPr>
              <a:t>Package Size</a:t>
            </a:r>
          </a:p>
          <a:p>
            <a:pPr lvl="1"/>
            <a:endParaRPr lang="en-US" sz="1200" dirty="0">
              <a:solidFill>
                <a:schemeClr val="tx1">
                  <a:lumMod val="65000"/>
                  <a:lumOff val="35000"/>
                </a:schemeClr>
              </a:solidFill>
            </a:endParaRPr>
          </a:p>
        </p:txBody>
      </p:sp>
      <p:sp>
        <p:nvSpPr>
          <p:cNvPr id="13" name="Rectangle: Rounded Corners 12">
            <a:extLst>
              <a:ext uri="{FF2B5EF4-FFF2-40B4-BE49-F238E27FC236}">
                <a16:creationId xmlns:a16="http://schemas.microsoft.com/office/drawing/2014/main" id="{DDAFE3F0-4DE3-42F1-BC9A-E4FEDBB8FBD9}"/>
              </a:ext>
            </a:extLst>
          </p:cNvPr>
          <p:cNvSpPr/>
          <p:nvPr/>
        </p:nvSpPr>
        <p:spPr>
          <a:xfrm>
            <a:off x="8826245" y="1442906"/>
            <a:ext cx="2456887" cy="2541473"/>
          </a:xfrm>
          <a:prstGeom prst="roundRect">
            <a:avLst/>
          </a:prstGeom>
          <a:noFill/>
          <a:ln w="28575">
            <a:solidFill>
              <a:schemeClr val="accent2">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Rounded Corners 13">
            <a:extLst>
              <a:ext uri="{FF2B5EF4-FFF2-40B4-BE49-F238E27FC236}">
                <a16:creationId xmlns:a16="http://schemas.microsoft.com/office/drawing/2014/main" id="{DC48AF45-FDCF-4D0C-88B3-DC57B90DF8F7}"/>
              </a:ext>
            </a:extLst>
          </p:cNvPr>
          <p:cNvSpPr/>
          <p:nvPr/>
        </p:nvSpPr>
        <p:spPr>
          <a:xfrm>
            <a:off x="2794200" y="5184895"/>
            <a:ext cx="6603599" cy="1019895"/>
          </a:xfrm>
          <a:prstGeom prst="roundRect">
            <a:avLst/>
          </a:prstGeom>
          <a:noFill/>
          <a:ln w="28575">
            <a:solidFill>
              <a:schemeClr val="accent2">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A869A1B4-93A4-44F1-BB9E-5EDC51439DB2}"/>
              </a:ext>
            </a:extLst>
          </p:cNvPr>
          <p:cNvSpPr txBox="1"/>
          <p:nvPr/>
        </p:nvSpPr>
        <p:spPr>
          <a:xfrm>
            <a:off x="1754697" y="897621"/>
            <a:ext cx="2555182" cy="369332"/>
          </a:xfrm>
          <a:prstGeom prst="rect">
            <a:avLst/>
          </a:prstGeom>
          <a:noFill/>
        </p:spPr>
        <p:txBody>
          <a:bodyPr wrap="square" rtlCol="0">
            <a:spAutoFit/>
          </a:bodyPr>
          <a:lstStyle/>
          <a:p>
            <a:pPr algn="ctr"/>
            <a:r>
              <a:rPr lang="en-US" u="sng" dirty="0">
                <a:solidFill>
                  <a:schemeClr val="tx1">
                    <a:lumMod val="65000"/>
                    <a:lumOff val="35000"/>
                  </a:schemeClr>
                </a:solidFill>
              </a:rPr>
              <a:t>Prioritized Items Tab</a:t>
            </a:r>
          </a:p>
        </p:txBody>
      </p:sp>
      <p:sp>
        <p:nvSpPr>
          <p:cNvPr id="16" name="TextBox 15">
            <a:extLst>
              <a:ext uri="{FF2B5EF4-FFF2-40B4-BE49-F238E27FC236}">
                <a16:creationId xmlns:a16="http://schemas.microsoft.com/office/drawing/2014/main" id="{818DEDC8-5CEA-4EAB-ABD7-27C80A96EE6C}"/>
              </a:ext>
            </a:extLst>
          </p:cNvPr>
          <p:cNvSpPr txBox="1"/>
          <p:nvPr/>
        </p:nvSpPr>
        <p:spPr>
          <a:xfrm>
            <a:off x="3193437" y="5356181"/>
            <a:ext cx="5012808" cy="646331"/>
          </a:xfrm>
          <a:prstGeom prst="rect">
            <a:avLst/>
          </a:prstGeom>
          <a:noFill/>
        </p:spPr>
        <p:txBody>
          <a:bodyPr wrap="square" rtlCol="0">
            <a:spAutoFit/>
          </a:bodyPr>
          <a:lstStyle/>
          <a:p>
            <a:pPr lvl="1" algn="ctr"/>
            <a:r>
              <a:rPr lang="en-US" sz="1200" dirty="0">
                <a:solidFill>
                  <a:schemeClr val="tx1">
                    <a:lumMod val="65000"/>
                    <a:lumOff val="35000"/>
                  </a:schemeClr>
                </a:solidFill>
              </a:rPr>
              <a:t>Use the prioritized items tab to gain an immediate understanding on what categories present the most opportunity</a:t>
            </a:r>
          </a:p>
          <a:p>
            <a:pPr lvl="1"/>
            <a:endParaRPr lang="en-US" sz="1200" dirty="0">
              <a:solidFill>
                <a:schemeClr val="tx1">
                  <a:lumMod val="65000"/>
                  <a:lumOff val="35000"/>
                </a:schemeClr>
              </a:solidFill>
            </a:endParaRPr>
          </a:p>
        </p:txBody>
      </p:sp>
      <p:pic>
        <p:nvPicPr>
          <p:cNvPr id="17" name="Picture 16">
            <a:extLst>
              <a:ext uri="{FF2B5EF4-FFF2-40B4-BE49-F238E27FC236}">
                <a16:creationId xmlns:a16="http://schemas.microsoft.com/office/drawing/2014/main" id="{80AF47B6-78A4-48C9-8BFC-4931B0EAF01E}"/>
              </a:ext>
            </a:extLst>
          </p:cNvPr>
          <p:cNvPicPr>
            <a:picLocks noChangeAspect="1"/>
          </p:cNvPicPr>
          <p:nvPr/>
        </p:nvPicPr>
        <p:blipFill rotWithShape="1">
          <a:blip r:embed="rId4"/>
          <a:srcRect l="4285" t="18285" r="5765" b="19482"/>
          <a:stretch/>
        </p:blipFill>
        <p:spPr>
          <a:xfrm>
            <a:off x="9746661" y="6258186"/>
            <a:ext cx="2326493" cy="482367"/>
          </a:xfrm>
          <a:prstGeom prst="rect">
            <a:avLst/>
          </a:prstGeom>
        </p:spPr>
      </p:pic>
    </p:spTree>
    <p:extLst>
      <p:ext uri="{BB962C8B-B14F-4D97-AF65-F5344CB8AC3E}">
        <p14:creationId xmlns:p14="http://schemas.microsoft.com/office/powerpoint/2010/main" val="34912894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21B579-C6C9-4B98-9ABE-948E5073E56B}"/>
              </a:ext>
            </a:extLst>
          </p:cNvPr>
          <p:cNvSpPr>
            <a:spLocks noGrp="1"/>
          </p:cNvSpPr>
          <p:nvPr>
            <p:ph type="title"/>
          </p:nvPr>
        </p:nvSpPr>
        <p:spPr>
          <a:xfrm>
            <a:off x="2038524" y="0"/>
            <a:ext cx="6090408" cy="780176"/>
          </a:xfrm>
        </p:spPr>
        <p:txBody>
          <a:bodyPr>
            <a:normAutofit/>
          </a:bodyPr>
          <a:lstStyle/>
          <a:p>
            <a:pPr algn="r"/>
            <a:r>
              <a:rPr lang="en-US" sz="2800" dirty="0">
                <a:solidFill>
                  <a:schemeClr val="tx1">
                    <a:lumMod val="65000"/>
                    <a:lumOff val="35000"/>
                  </a:schemeClr>
                </a:solidFill>
                <a:latin typeface="Arial Black" panose="020B0A04020102020204" pitchFamily="34" charset="0"/>
              </a:rPr>
              <a:t>EXECUTIVE SUMMARY</a:t>
            </a:r>
          </a:p>
        </p:txBody>
      </p:sp>
      <p:cxnSp>
        <p:nvCxnSpPr>
          <p:cNvPr id="8" name="Straight Connector 7">
            <a:extLst>
              <a:ext uri="{FF2B5EF4-FFF2-40B4-BE49-F238E27FC236}">
                <a16:creationId xmlns:a16="http://schemas.microsoft.com/office/drawing/2014/main" id="{4C2E2CC1-EBB5-4327-B53D-73E8912E96E2}"/>
              </a:ext>
            </a:extLst>
          </p:cNvPr>
          <p:cNvCxnSpPr>
            <a:cxnSpLocks/>
          </p:cNvCxnSpPr>
          <p:nvPr/>
        </p:nvCxnSpPr>
        <p:spPr>
          <a:xfrm>
            <a:off x="721453" y="662730"/>
            <a:ext cx="11006356" cy="0"/>
          </a:xfrm>
          <a:prstGeom prst="line">
            <a:avLst/>
          </a:prstGeom>
          <a:ln w="12700"/>
        </p:spPr>
        <p:style>
          <a:lnRef idx="1">
            <a:schemeClr val="accent2"/>
          </a:lnRef>
          <a:fillRef idx="0">
            <a:schemeClr val="accent2"/>
          </a:fillRef>
          <a:effectRef idx="0">
            <a:schemeClr val="accent2"/>
          </a:effectRef>
          <a:fontRef idx="minor">
            <a:schemeClr val="tx1"/>
          </a:fontRef>
        </p:style>
      </p:cxnSp>
      <p:pic>
        <p:nvPicPr>
          <p:cNvPr id="6" name="Picture 5">
            <a:extLst>
              <a:ext uri="{FF2B5EF4-FFF2-40B4-BE49-F238E27FC236}">
                <a16:creationId xmlns:a16="http://schemas.microsoft.com/office/drawing/2014/main" id="{DC38DF2A-D98D-4A49-913A-14C65D44BA3A}"/>
              </a:ext>
            </a:extLst>
          </p:cNvPr>
          <p:cNvPicPr>
            <a:picLocks noChangeAspect="1"/>
          </p:cNvPicPr>
          <p:nvPr/>
        </p:nvPicPr>
        <p:blipFill>
          <a:blip r:embed="rId2">
            <a:clrChange>
              <a:clrFrom>
                <a:srgbClr val="F8F9FA"/>
              </a:clrFrom>
              <a:clrTo>
                <a:srgbClr val="F8F9FA">
                  <a:alpha val="0"/>
                </a:srgbClr>
              </a:clrTo>
            </a:clrChange>
          </a:blip>
          <a:stretch>
            <a:fillRect/>
          </a:stretch>
        </p:blipFill>
        <p:spPr>
          <a:xfrm>
            <a:off x="111852" y="5651855"/>
            <a:ext cx="1540537" cy="1198779"/>
          </a:xfrm>
          <a:prstGeom prst="rect">
            <a:avLst/>
          </a:prstGeom>
        </p:spPr>
      </p:pic>
      <p:sp>
        <p:nvSpPr>
          <p:cNvPr id="11" name="Rectangle: Rounded Corners 10">
            <a:extLst>
              <a:ext uri="{FF2B5EF4-FFF2-40B4-BE49-F238E27FC236}">
                <a16:creationId xmlns:a16="http://schemas.microsoft.com/office/drawing/2014/main" id="{E725120C-DDDB-4490-ACE4-6130998E7050}"/>
              </a:ext>
            </a:extLst>
          </p:cNvPr>
          <p:cNvSpPr/>
          <p:nvPr/>
        </p:nvSpPr>
        <p:spPr>
          <a:xfrm>
            <a:off x="2295526" y="884305"/>
            <a:ext cx="7343424" cy="5074687"/>
          </a:xfrm>
          <a:prstGeom prst="roundRect">
            <a:avLst/>
          </a:prstGeom>
          <a:noFill/>
          <a:ln w="28575">
            <a:solidFill>
              <a:schemeClr val="accent2">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51739F43-D5DC-4DDA-845F-AFF47DC3C906}"/>
              </a:ext>
            </a:extLst>
          </p:cNvPr>
          <p:cNvSpPr txBox="1"/>
          <p:nvPr/>
        </p:nvSpPr>
        <p:spPr>
          <a:xfrm>
            <a:off x="4072990" y="898980"/>
            <a:ext cx="3806056" cy="369332"/>
          </a:xfrm>
          <a:prstGeom prst="rect">
            <a:avLst/>
          </a:prstGeom>
          <a:noFill/>
        </p:spPr>
        <p:txBody>
          <a:bodyPr wrap="square" rtlCol="0">
            <a:spAutoFit/>
          </a:bodyPr>
          <a:lstStyle/>
          <a:p>
            <a:r>
              <a:rPr lang="en-US" u="sng" dirty="0">
                <a:solidFill>
                  <a:schemeClr val="tx1">
                    <a:lumMod val="65000"/>
                    <a:lumOff val="35000"/>
                  </a:schemeClr>
                </a:solidFill>
              </a:rPr>
              <a:t>The Executive Summary Overview</a:t>
            </a:r>
          </a:p>
        </p:txBody>
      </p:sp>
      <p:sp>
        <p:nvSpPr>
          <p:cNvPr id="16" name="TextBox 15">
            <a:extLst>
              <a:ext uri="{FF2B5EF4-FFF2-40B4-BE49-F238E27FC236}">
                <a16:creationId xmlns:a16="http://schemas.microsoft.com/office/drawing/2014/main" id="{A12F073E-37D8-4881-B8B3-CB87627F986B}"/>
              </a:ext>
            </a:extLst>
          </p:cNvPr>
          <p:cNvSpPr txBox="1"/>
          <p:nvPr/>
        </p:nvSpPr>
        <p:spPr>
          <a:xfrm>
            <a:off x="1950924" y="1372441"/>
            <a:ext cx="7600425" cy="2893100"/>
          </a:xfrm>
          <a:prstGeom prst="rect">
            <a:avLst/>
          </a:prstGeom>
          <a:noFill/>
        </p:spPr>
        <p:txBody>
          <a:bodyPr wrap="square" rtlCol="0">
            <a:spAutoFit/>
          </a:bodyPr>
          <a:lstStyle/>
          <a:p>
            <a:pPr lvl="1"/>
            <a:r>
              <a:rPr lang="en-US" sz="1400" dirty="0">
                <a:solidFill>
                  <a:schemeClr val="tx1">
                    <a:lumMod val="65000"/>
                    <a:lumOff val="35000"/>
                  </a:schemeClr>
                </a:solidFill>
              </a:rPr>
              <a:t>The Executive Summary is a brief overview of your business in multiple accounts. It provides a summarized version of the Item Ranking report. The Executive Summary is most useful for users to rapidly become acquainted with the business without having to dig into granular data.</a:t>
            </a:r>
          </a:p>
          <a:p>
            <a:pPr marL="742950" lvl="1" indent="-285750">
              <a:buFont typeface="Arial" panose="020B0604020202020204" pitchFamily="34" charset="0"/>
              <a:buChar char="•"/>
            </a:pPr>
            <a:endParaRPr lang="en-US" sz="1400" dirty="0">
              <a:solidFill>
                <a:schemeClr val="tx1">
                  <a:lumMod val="65000"/>
                  <a:lumOff val="35000"/>
                </a:schemeClr>
              </a:solidFill>
            </a:endParaRPr>
          </a:p>
          <a:p>
            <a:pPr lvl="2"/>
            <a:r>
              <a:rPr lang="en-US" sz="1400" u="sng" dirty="0">
                <a:solidFill>
                  <a:schemeClr val="tx1">
                    <a:lumMod val="65000"/>
                    <a:lumOff val="35000"/>
                  </a:schemeClr>
                </a:solidFill>
              </a:rPr>
              <a:t>Best Uses of the Executive Summary Report</a:t>
            </a:r>
            <a:br>
              <a:rPr lang="en-US" sz="1400" u="sng" dirty="0">
                <a:solidFill>
                  <a:schemeClr val="tx1">
                    <a:lumMod val="65000"/>
                    <a:lumOff val="35000"/>
                  </a:schemeClr>
                </a:solidFill>
              </a:rPr>
            </a:br>
            <a:endParaRPr lang="en-US" sz="1400" u="sng" dirty="0">
              <a:solidFill>
                <a:schemeClr val="tx1">
                  <a:lumMod val="65000"/>
                  <a:lumOff val="35000"/>
                </a:schemeClr>
              </a:solidFill>
            </a:endParaRPr>
          </a:p>
          <a:p>
            <a:pPr marL="742950" lvl="1" indent="-285750">
              <a:buFont typeface="Arial" panose="020B0604020202020204" pitchFamily="34" charset="0"/>
              <a:buChar char="•"/>
            </a:pPr>
            <a:r>
              <a:rPr lang="en-US" sz="1400" dirty="0">
                <a:solidFill>
                  <a:schemeClr val="tx1">
                    <a:lumMod val="65000"/>
                    <a:lumOff val="35000"/>
                  </a:schemeClr>
                </a:solidFill>
              </a:rPr>
              <a:t>Health of business in each account</a:t>
            </a:r>
          </a:p>
          <a:p>
            <a:pPr marL="742950" lvl="1" indent="-285750">
              <a:buFont typeface="Arial" panose="020B0604020202020204" pitchFamily="34" charset="0"/>
              <a:buChar char="•"/>
            </a:pPr>
            <a:r>
              <a:rPr lang="en-US" sz="1400" dirty="0">
                <a:solidFill>
                  <a:schemeClr val="tx1">
                    <a:lumMod val="65000"/>
                    <a:lumOff val="35000"/>
                  </a:schemeClr>
                </a:solidFill>
              </a:rPr>
              <a:t>Distribution gains and losses by account</a:t>
            </a:r>
          </a:p>
          <a:p>
            <a:pPr marL="742950" lvl="1" indent="-285750">
              <a:buFont typeface="Arial" panose="020B0604020202020204" pitchFamily="34" charset="0"/>
              <a:buChar char="•"/>
            </a:pPr>
            <a:r>
              <a:rPr lang="en-US" sz="1400" dirty="0">
                <a:solidFill>
                  <a:schemeClr val="tx1">
                    <a:lumMod val="65000"/>
                    <a:lumOff val="35000"/>
                  </a:schemeClr>
                </a:solidFill>
              </a:rPr>
              <a:t>Price integrity of products</a:t>
            </a:r>
          </a:p>
          <a:p>
            <a:pPr marL="742950" lvl="1" indent="-285750">
              <a:buFont typeface="Arial" panose="020B0604020202020204" pitchFamily="34" charset="0"/>
              <a:buChar char="•"/>
            </a:pPr>
            <a:endParaRPr lang="en-US" sz="1400" dirty="0">
              <a:solidFill>
                <a:schemeClr val="tx1">
                  <a:lumMod val="65000"/>
                  <a:lumOff val="35000"/>
                </a:schemeClr>
              </a:solidFill>
            </a:endParaRPr>
          </a:p>
          <a:p>
            <a:pPr lvl="1"/>
            <a:r>
              <a:rPr lang="en-US" sz="1400" dirty="0">
                <a:solidFill>
                  <a:schemeClr val="tx1">
                    <a:lumMod val="65000"/>
                    <a:lumOff val="35000"/>
                  </a:schemeClr>
                </a:solidFill>
              </a:rPr>
              <a:t>This report includes your top 20 markets and can filtered to display different time periods, brands, size, country of origin, price tier, or varietal.</a:t>
            </a:r>
          </a:p>
          <a:p>
            <a:pPr marL="742950" lvl="1" indent="-285750">
              <a:buFont typeface="Arial" panose="020B0604020202020204" pitchFamily="34" charset="0"/>
              <a:buChar char="•"/>
            </a:pPr>
            <a:endParaRPr lang="en-US" sz="1400" dirty="0">
              <a:solidFill>
                <a:schemeClr val="tx1">
                  <a:lumMod val="65000"/>
                  <a:lumOff val="35000"/>
                </a:schemeClr>
              </a:solidFill>
            </a:endParaRPr>
          </a:p>
        </p:txBody>
      </p:sp>
      <p:pic>
        <p:nvPicPr>
          <p:cNvPr id="13" name="Picture 12">
            <a:extLst>
              <a:ext uri="{FF2B5EF4-FFF2-40B4-BE49-F238E27FC236}">
                <a16:creationId xmlns:a16="http://schemas.microsoft.com/office/drawing/2014/main" id="{BF468482-A391-4FE1-B703-57D5F88E50EC}"/>
              </a:ext>
            </a:extLst>
          </p:cNvPr>
          <p:cNvPicPr>
            <a:picLocks noChangeAspect="1"/>
          </p:cNvPicPr>
          <p:nvPr/>
        </p:nvPicPr>
        <p:blipFill rotWithShape="1">
          <a:blip r:embed="rId3"/>
          <a:srcRect l="4285" t="18285" r="5765" b="19482"/>
          <a:stretch/>
        </p:blipFill>
        <p:spPr>
          <a:xfrm>
            <a:off x="9746661" y="6258186"/>
            <a:ext cx="2326493" cy="482367"/>
          </a:xfrm>
          <a:prstGeom prst="rect">
            <a:avLst/>
          </a:prstGeom>
        </p:spPr>
      </p:pic>
    </p:spTree>
    <p:extLst>
      <p:ext uri="{BB962C8B-B14F-4D97-AF65-F5344CB8AC3E}">
        <p14:creationId xmlns:p14="http://schemas.microsoft.com/office/powerpoint/2010/main" val="1444402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21B579-C6C9-4B98-9ABE-948E5073E56B}"/>
              </a:ext>
            </a:extLst>
          </p:cNvPr>
          <p:cNvSpPr>
            <a:spLocks noGrp="1"/>
          </p:cNvSpPr>
          <p:nvPr>
            <p:ph type="title"/>
          </p:nvPr>
        </p:nvSpPr>
        <p:spPr>
          <a:xfrm>
            <a:off x="2038524" y="0"/>
            <a:ext cx="6090408" cy="780176"/>
          </a:xfrm>
        </p:spPr>
        <p:txBody>
          <a:bodyPr>
            <a:normAutofit/>
          </a:bodyPr>
          <a:lstStyle/>
          <a:p>
            <a:pPr algn="r"/>
            <a:r>
              <a:rPr lang="en-US" sz="2800" dirty="0">
                <a:solidFill>
                  <a:schemeClr val="tx1">
                    <a:lumMod val="65000"/>
                    <a:lumOff val="35000"/>
                  </a:schemeClr>
                </a:solidFill>
                <a:latin typeface="Arial Black" panose="020B0A04020102020204" pitchFamily="34" charset="0"/>
              </a:rPr>
              <a:t>EXECUTIVE SUMMARY</a:t>
            </a:r>
          </a:p>
        </p:txBody>
      </p:sp>
      <p:cxnSp>
        <p:nvCxnSpPr>
          <p:cNvPr id="8" name="Straight Connector 7">
            <a:extLst>
              <a:ext uri="{FF2B5EF4-FFF2-40B4-BE49-F238E27FC236}">
                <a16:creationId xmlns:a16="http://schemas.microsoft.com/office/drawing/2014/main" id="{4C2E2CC1-EBB5-4327-B53D-73E8912E96E2}"/>
              </a:ext>
            </a:extLst>
          </p:cNvPr>
          <p:cNvCxnSpPr>
            <a:cxnSpLocks/>
          </p:cNvCxnSpPr>
          <p:nvPr/>
        </p:nvCxnSpPr>
        <p:spPr>
          <a:xfrm>
            <a:off x="721453" y="662730"/>
            <a:ext cx="11006356" cy="0"/>
          </a:xfrm>
          <a:prstGeom prst="line">
            <a:avLst/>
          </a:prstGeom>
          <a:ln w="12700"/>
        </p:spPr>
        <p:style>
          <a:lnRef idx="1">
            <a:schemeClr val="accent2"/>
          </a:lnRef>
          <a:fillRef idx="0">
            <a:schemeClr val="accent2"/>
          </a:fillRef>
          <a:effectRef idx="0">
            <a:schemeClr val="accent2"/>
          </a:effectRef>
          <a:fontRef idx="minor">
            <a:schemeClr val="tx1"/>
          </a:fontRef>
        </p:style>
      </p:cxnSp>
      <p:pic>
        <p:nvPicPr>
          <p:cNvPr id="6" name="Picture 5">
            <a:extLst>
              <a:ext uri="{FF2B5EF4-FFF2-40B4-BE49-F238E27FC236}">
                <a16:creationId xmlns:a16="http://schemas.microsoft.com/office/drawing/2014/main" id="{DC38DF2A-D98D-4A49-913A-14C65D44BA3A}"/>
              </a:ext>
            </a:extLst>
          </p:cNvPr>
          <p:cNvPicPr>
            <a:picLocks noChangeAspect="1"/>
          </p:cNvPicPr>
          <p:nvPr/>
        </p:nvPicPr>
        <p:blipFill>
          <a:blip r:embed="rId2">
            <a:clrChange>
              <a:clrFrom>
                <a:srgbClr val="F8F9FA"/>
              </a:clrFrom>
              <a:clrTo>
                <a:srgbClr val="F8F9FA">
                  <a:alpha val="0"/>
                </a:srgbClr>
              </a:clrTo>
            </a:clrChange>
          </a:blip>
          <a:stretch>
            <a:fillRect/>
          </a:stretch>
        </p:blipFill>
        <p:spPr>
          <a:xfrm>
            <a:off x="111852" y="5651855"/>
            <a:ext cx="1540537" cy="1198779"/>
          </a:xfrm>
          <a:prstGeom prst="rect">
            <a:avLst/>
          </a:prstGeom>
        </p:spPr>
      </p:pic>
      <p:sp>
        <p:nvSpPr>
          <p:cNvPr id="11" name="Rectangle: Rounded Corners 10">
            <a:extLst>
              <a:ext uri="{FF2B5EF4-FFF2-40B4-BE49-F238E27FC236}">
                <a16:creationId xmlns:a16="http://schemas.microsoft.com/office/drawing/2014/main" id="{E725120C-DDDB-4490-ACE4-6130998E7050}"/>
              </a:ext>
            </a:extLst>
          </p:cNvPr>
          <p:cNvSpPr/>
          <p:nvPr/>
        </p:nvSpPr>
        <p:spPr>
          <a:xfrm>
            <a:off x="2431344" y="4786604"/>
            <a:ext cx="6833954" cy="1647752"/>
          </a:xfrm>
          <a:prstGeom prst="roundRect">
            <a:avLst/>
          </a:prstGeom>
          <a:noFill/>
          <a:ln w="28575">
            <a:solidFill>
              <a:schemeClr val="accent2">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51739F43-D5DC-4DDA-845F-AFF47DC3C906}"/>
              </a:ext>
            </a:extLst>
          </p:cNvPr>
          <p:cNvSpPr txBox="1"/>
          <p:nvPr/>
        </p:nvSpPr>
        <p:spPr>
          <a:xfrm>
            <a:off x="4104763" y="4824811"/>
            <a:ext cx="3806056" cy="369332"/>
          </a:xfrm>
          <a:prstGeom prst="rect">
            <a:avLst/>
          </a:prstGeom>
          <a:noFill/>
        </p:spPr>
        <p:txBody>
          <a:bodyPr wrap="square" rtlCol="0">
            <a:spAutoFit/>
          </a:bodyPr>
          <a:lstStyle/>
          <a:p>
            <a:r>
              <a:rPr lang="en-US" u="sng" dirty="0">
                <a:solidFill>
                  <a:schemeClr val="tx1">
                    <a:lumMod val="65000"/>
                    <a:lumOff val="35000"/>
                  </a:schemeClr>
                </a:solidFill>
              </a:rPr>
              <a:t>The Executive Summary Includes</a:t>
            </a:r>
          </a:p>
        </p:txBody>
      </p:sp>
      <p:sp>
        <p:nvSpPr>
          <p:cNvPr id="13" name="TextBox 12">
            <a:extLst>
              <a:ext uri="{FF2B5EF4-FFF2-40B4-BE49-F238E27FC236}">
                <a16:creationId xmlns:a16="http://schemas.microsoft.com/office/drawing/2014/main" id="{D75F8941-E00A-4065-8FF9-9A9EC661417C}"/>
              </a:ext>
            </a:extLst>
          </p:cNvPr>
          <p:cNvSpPr txBox="1"/>
          <p:nvPr/>
        </p:nvSpPr>
        <p:spPr>
          <a:xfrm>
            <a:off x="2243857" y="5292735"/>
            <a:ext cx="3852143" cy="1200329"/>
          </a:xfrm>
          <a:prstGeom prst="rect">
            <a:avLst/>
          </a:prstGeom>
          <a:noFill/>
        </p:spPr>
        <p:txBody>
          <a:bodyPr wrap="square" rtlCol="0">
            <a:spAutoFit/>
          </a:bodyPr>
          <a:lstStyle/>
          <a:p>
            <a:pPr marL="742950" lvl="1" indent="-285750">
              <a:buFont typeface="Arial" panose="020B0604020202020204" pitchFamily="34" charset="0"/>
              <a:buChar char="•"/>
            </a:pPr>
            <a:r>
              <a:rPr lang="en-US" sz="1200" dirty="0">
                <a:solidFill>
                  <a:schemeClr val="tx1">
                    <a:lumMod val="65000"/>
                    <a:lumOff val="35000"/>
                  </a:schemeClr>
                </a:solidFill>
              </a:rPr>
              <a:t>$ Sales actual change vs year ago</a:t>
            </a:r>
          </a:p>
          <a:p>
            <a:pPr marL="742950" lvl="1" indent="-285750">
              <a:buFont typeface="Arial" panose="020B0604020202020204" pitchFamily="34" charset="0"/>
              <a:buChar char="•"/>
            </a:pPr>
            <a:r>
              <a:rPr lang="en-US" sz="1200" dirty="0">
                <a:solidFill>
                  <a:schemeClr val="tx1">
                    <a:lumMod val="65000"/>
                    <a:lumOff val="35000"/>
                  </a:schemeClr>
                </a:solidFill>
              </a:rPr>
              <a:t>$ Sales % change</a:t>
            </a:r>
          </a:p>
          <a:p>
            <a:pPr marL="742950" lvl="1" indent="-285750">
              <a:buFont typeface="Arial" panose="020B0604020202020204" pitchFamily="34" charset="0"/>
              <a:buChar char="•"/>
            </a:pPr>
            <a:r>
              <a:rPr lang="en-US" sz="1200" dirty="0">
                <a:solidFill>
                  <a:schemeClr val="tx1">
                    <a:lumMod val="65000"/>
                    <a:lumOff val="35000"/>
                  </a:schemeClr>
                </a:solidFill>
              </a:rPr>
              <a:t>9 Liter equivalent sales</a:t>
            </a:r>
          </a:p>
          <a:p>
            <a:pPr marL="742950" lvl="1" indent="-285750">
              <a:buFont typeface="Arial" panose="020B0604020202020204" pitchFamily="34" charset="0"/>
              <a:buChar char="•"/>
            </a:pPr>
            <a:r>
              <a:rPr lang="en-US" sz="1200" dirty="0">
                <a:solidFill>
                  <a:schemeClr val="tx1">
                    <a:lumMod val="65000"/>
                    <a:lumOff val="35000"/>
                  </a:schemeClr>
                </a:solidFill>
              </a:rPr>
              <a:t>9 Liter equivalent sales actual change vs YA</a:t>
            </a:r>
          </a:p>
          <a:p>
            <a:pPr marL="742950" lvl="1" indent="-285750">
              <a:buFont typeface="Arial" panose="020B0604020202020204" pitchFamily="34" charset="0"/>
              <a:buChar char="•"/>
            </a:pPr>
            <a:r>
              <a:rPr lang="en-US" sz="1200" dirty="0">
                <a:solidFill>
                  <a:schemeClr val="tx1">
                    <a:lumMod val="65000"/>
                    <a:lumOff val="35000"/>
                  </a:schemeClr>
                </a:solidFill>
              </a:rPr>
              <a:t>9 Liter equivalent sales % change</a:t>
            </a:r>
          </a:p>
          <a:p>
            <a:pPr marL="742950" lvl="1" indent="-285750">
              <a:buFont typeface="Arial" panose="020B0604020202020204" pitchFamily="34" charset="0"/>
              <a:buChar char="•"/>
            </a:pPr>
            <a:endParaRPr lang="en-US" sz="1200" dirty="0">
              <a:solidFill>
                <a:schemeClr val="tx1">
                  <a:lumMod val="65000"/>
                  <a:lumOff val="35000"/>
                </a:schemeClr>
              </a:solidFill>
            </a:endParaRPr>
          </a:p>
        </p:txBody>
      </p:sp>
      <p:sp>
        <p:nvSpPr>
          <p:cNvPr id="14" name="TextBox 13">
            <a:extLst>
              <a:ext uri="{FF2B5EF4-FFF2-40B4-BE49-F238E27FC236}">
                <a16:creationId xmlns:a16="http://schemas.microsoft.com/office/drawing/2014/main" id="{7D0F8EDB-1E0D-4F90-8F92-19321C808845}"/>
              </a:ext>
            </a:extLst>
          </p:cNvPr>
          <p:cNvSpPr txBox="1"/>
          <p:nvPr/>
        </p:nvSpPr>
        <p:spPr>
          <a:xfrm>
            <a:off x="4312954" y="5128023"/>
            <a:ext cx="3566092" cy="461665"/>
          </a:xfrm>
          <a:prstGeom prst="rect">
            <a:avLst/>
          </a:prstGeom>
          <a:noFill/>
        </p:spPr>
        <p:txBody>
          <a:bodyPr wrap="square" rtlCol="0">
            <a:spAutoFit/>
          </a:bodyPr>
          <a:lstStyle/>
          <a:p>
            <a:pPr lvl="1"/>
            <a:r>
              <a:rPr lang="en-US" sz="1200" dirty="0">
                <a:solidFill>
                  <a:schemeClr val="tx1">
                    <a:lumMod val="65000"/>
                    <a:lumOff val="35000"/>
                  </a:schemeClr>
                </a:solidFill>
              </a:rPr>
              <a:t>Select up to 20 different markets</a:t>
            </a:r>
          </a:p>
          <a:p>
            <a:pPr lvl="1"/>
            <a:endParaRPr lang="en-US" sz="1200" dirty="0">
              <a:solidFill>
                <a:schemeClr val="tx1">
                  <a:lumMod val="65000"/>
                  <a:lumOff val="35000"/>
                </a:schemeClr>
              </a:solidFill>
            </a:endParaRPr>
          </a:p>
        </p:txBody>
      </p:sp>
      <p:sp>
        <p:nvSpPr>
          <p:cNvPr id="15" name="TextBox 14">
            <a:extLst>
              <a:ext uri="{FF2B5EF4-FFF2-40B4-BE49-F238E27FC236}">
                <a16:creationId xmlns:a16="http://schemas.microsoft.com/office/drawing/2014/main" id="{A2DFCCB8-C24D-4B42-B6DE-27BCCECD5FFB}"/>
              </a:ext>
            </a:extLst>
          </p:cNvPr>
          <p:cNvSpPr txBox="1"/>
          <p:nvPr/>
        </p:nvSpPr>
        <p:spPr>
          <a:xfrm>
            <a:off x="5431922" y="5346154"/>
            <a:ext cx="3726128" cy="1015663"/>
          </a:xfrm>
          <a:prstGeom prst="rect">
            <a:avLst/>
          </a:prstGeom>
          <a:noFill/>
        </p:spPr>
        <p:txBody>
          <a:bodyPr wrap="square" rtlCol="0">
            <a:spAutoFit/>
          </a:bodyPr>
          <a:lstStyle/>
          <a:p>
            <a:pPr marL="742950" lvl="1" indent="-285750">
              <a:buFont typeface="Arial" panose="020B0604020202020204" pitchFamily="34" charset="0"/>
              <a:buChar char="•"/>
            </a:pPr>
            <a:r>
              <a:rPr lang="en-US" sz="1200" dirty="0">
                <a:solidFill>
                  <a:schemeClr val="tx1">
                    <a:lumMod val="65000"/>
                    <a:lumOff val="35000"/>
                  </a:schemeClr>
                </a:solidFill>
              </a:rPr>
              <a:t>All commodity volume</a:t>
            </a:r>
          </a:p>
          <a:p>
            <a:pPr marL="742950" lvl="1" indent="-285750">
              <a:buFont typeface="Arial" panose="020B0604020202020204" pitchFamily="34" charset="0"/>
              <a:buChar char="•"/>
            </a:pPr>
            <a:r>
              <a:rPr lang="en-US" sz="1200" dirty="0">
                <a:solidFill>
                  <a:schemeClr val="tx1">
                    <a:lumMod val="65000"/>
                    <a:lumOff val="35000"/>
                  </a:schemeClr>
                </a:solidFill>
              </a:rPr>
              <a:t>All commodity volume % change vs YA</a:t>
            </a:r>
          </a:p>
          <a:p>
            <a:pPr marL="742950" lvl="1" indent="-285750">
              <a:buFont typeface="Arial" panose="020B0604020202020204" pitchFamily="34" charset="0"/>
              <a:buChar char="•"/>
            </a:pPr>
            <a:r>
              <a:rPr lang="en-US" sz="1200" dirty="0">
                <a:solidFill>
                  <a:schemeClr val="tx1">
                    <a:lumMod val="65000"/>
                    <a:lumOff val="35000"/>
                  </a:schemeClr>
                </a:solidFill>
              </a:rPr>
              <a:t>Average retail price</a:t>
            </a:r>
          </a:p>
          <a:p>
            <a:pPr marL="742950" lvl="1" indent="-285750">
              <a:buFont typeface="Arial" panose="020B0604020202020204" pitchFamily="34" charset="0"/>
              <a:buChar char="•"/>
            </a:pPr>
            <a:r>
              <a:rPr lang="en-US" sz="1200" dirty="0">
                <a:solidFill>
                  <a:schemeClr val="tx1">
                    <a:lumMod val="65000"/>
                    <a:lumOff val="35000"/>
                  </a:schemeClr>
                </a:solidFill>
              </a:rPr>
              <a:t>Average retail price actual change vs YA</a:t>
            </a:r>
          </a:p>
          <a:p>
            <a:pPr marL="742950" lvl="1" indent="-285750">
              <a:buFont typeface="Arial" panose="020B0604020202020204" pitchFamily="34" charset="0"/>
              <a:buChar char="•"/>
            </a:pPr>
            <a:endParaRPr lang="en-US" sz="1200" dirty="0">
              <a:solidFill>
                <a:schemeClr val="tx1">
                  <a:lumMod val="65000"/>
                  <a:lumOff val="35000"/>
                </a:schemeClr>
              </a:solidFill>
            </a:endParaRPr>
          </a:p>
        </p:txBody>
      </p:sp>
      <p:sp>
        <p:nvSpPr>
          <p:cNvPr id="17" name="TextBox 16">
            <a:extLst>
              <a:ext uri="{FF2B5EF4-FFF2-40B4-BE49-F238E27FC236}">
                <a16:creationId xmlns:a16="http://schemas.microsoft.com/office/drawing/2014/main" id="{225F9A0C-4252-4FAA-9E0B-AB962EF4F4BB}"/>
              </a:ext>
            </a:extLst>
          </p:cNvPr>
          <p:cNvSpPr txBox="1"/>
          <p:nvPr/>
        </p:nvSpPr>
        <p:spPr>
          <a:xfrm>
            <a:off x="9464148" y="1430917"/>
            <a:ext cx="1786278" cy="646331"/>
          </a:xfrm>
          <a:prstGeom prst="rect">
            <a:avLst/>
          </a:prstGeom>
          <a:noFill/>
        </p:spPr>
        <p:txBody>
          <a:bodyPr wrap="square" rtlCol="0">
            <a:spAutoFit/>
          </a:bodyPr>
          <a:lstStyle/>
          <a:p>
            <a:pPr algn="ctr"/>
            <a:r>
              <a:rPr lang="en-US" u="sng" dirty="0">
                <a:solidFill>
                  <a:schemeClr val="tx1">
                    <a:lumMod val="65000"/>
                    <a:lumOff val="35000"/>
                  </a:schemeClr>
                </a:solidFill>
              </a:rPr>
              <a:t>Available Data Selections</a:t>
            </a:r>
          </a:p>
        </p:txBody>
      </p:sp>
      <p:sp>
        <p:nvSpPr>
          <p:cNvPr id="18" name="TextBox 17">
            <a:extLst>
              <a:ext uri="{FF2B5EF4-FFF2-40B4-BE49-F238E27FC236}">
                <a16:creationId xmlns:a16="http://schemas.microsoft.com/office/drawing/2014/main" id="{C8C59D8E-19AD-4C87-8964-FD0E8F400720}"/>
              </a:ext>
            </a:extLst>
          </p:cNvPr>
          <p:cNvSpPr txBox="1"/>
          <p:nvPr/>
        </p:nvSpPr>
        <p:spPr>
          <a:xfrm>
            <a:off x="8640779" y="2058767"/>
            <a:ext cx="2891933" cy="1754326"/>
          </a:xfrm>
          <a:prstGeom prst="rect">
            <a:avLst/>
          </a:prstGeom>
          <a:noFill/>
        </p:spPr>
        <p:txBody>
          <a:bodyPr wrap="square" rtlCol="0">
            <a:spAutoFit/>
          </a:bodyPr>
          <a:lstStyle/>
          <a:p>
            <a:pPr lvl="1" algn="ctr"/>
            <a:r>
              <a:rPr lang="en-US" sz="1200" dirty="0">
                <a:solidFill>
                  <a:schemeClr val="tx1">
                    <a:lumMod val="65000"/>
                    <a:lumOff val="35000"/>
                  </a:schemeClr>
                </a:solidFill>
              </a:rPr>
              <a:t>Use the search boxes to easily find and filter for desired data</a:t>
            </a:r>
          </a:p>
          <a:p>
            <a:pPr marL="628650" lvl="1" indent="-171450">
              <a:buFont typeface="Arial" panose="020B0604020202020204" pitchFamily="34" charset="0"/>
              <a:buChar char="•"/>
            </a:pPr>
            <a:endParaRPr lang="en-US" sz="1200" dirty="0">
              <a:solidFill>
                <a:schemeClr val="tx1">
                  <a:lumMod val="65000"/>
                  <a:lumOff val="35000"/>
                </a:schemeClr>
              </a:solidFill>
            </a:endParaRPr>
          </a:p>
          <a:p>
            <a:pPr marL="628650" lvl="1" indent="-171450">
              <a:buFont typeface="Arial" panose="020B0604020202020204" pitchFamily="34" charset="0"/>
              <a:buChar char="•"/>
            </a:pPr>
            <a:r>
              <a:rPr lang="en-US" sz="1200" dirty="0">
                <a:solidFill>
                  <a:schemeClr val="tx1">
                    <a:lumMod val="65000"/>
                    <a:lumOff val="35000"/>
                  </a:schemeClr>
                </a:solidFill>
              </a:rPr>
              <a:t>Time (L4W, L13W, L26W, L52W)</a:t>
            </a:r>
          </a:p>
          <a:p>
            <a:pPr marL="628650" lvl="1" indent="-171450">
              <a:buFont typeface="Arial" panose="020B0604020202020204" pitchFamily="34" charset="0"/>
              <a:buChar char="•"/>
            </a:pPr>
            <a:r>
              <a:rPr lang="en-US" sz="1200" dirty="0">
                <a:solidFill>
                  <a:schemeClr val="tx1">
                    <a:lumMod val="65000"/>
                    <a:lumOff val="35000"/>
                  </a:schemeClr>
                </a:solidFill>
              </a:rPr>
              <a:t>Brand</a:t>
            </a:r>
          </a:p>
          <a:p>
            <a:pPr marL="628650" lvl="1" indent="-171450">
              <a:buFont typeface="Arial" panose="020B0604020202020204" pitchFamily="34" charset="0"/>
              <a:buChar char="•"/>
            </a:pPr>
            <a:r>
              <a:rPr lang="en-US" sz="1200" dirty="0">
                <a:solidFill>
                  <a:schemeClr val="tx1">
                    <a:lumMod val="65000"/>
                    <a:lumOff val="35000"/>
                  </a:schemeClr>
                </a:solidFill>
              </a:rPr>
              <a:t>Size</a:t>
            </a:r>
          </a:p>
          <a:p>
            <a:pPr marL="628650" lvl="1" indent="-171450">
              <a:buFont typeface="Arial" panose="020B0604020202020204" pitchFamily="34" charset="0"/>
              <a:buChar char="•"/>
            </a:pPr>
            <a:r>
              <a:rPr lang="en-US" sz="1200" dirty="0">
                <a:solidFill>
                  <a:schemeClr val="tx1">
                    <a:lumMod val="65000"/>
                    <a:lumOff val="35000"/>
                  </a:schemeClr>
                </a:solidFill>
              </a:rPr>
              <a:t>Country of Origin</a:t>
            </a:r>
          </a:p>
          <a:p>
            <a:pPr marL="628650" lvl="1" indent="-171450">
              <a:buFont typeface="Arial" panose="020B0604020202020204" pitchFamily="34" charset="0"/>
              <a:buChar char="•"/>
            </a:pPr>
            <a:r>
              <a:rPr lang="en-US" sz="1200" dirty="0">
                <a:solidFill>
                  <a:schemeClr val="tx1">
                    <a:lumMod val="65000"/>
                    <a:lumOff val="35000"/>
                  </a:schemeClr>
                </a:solidFill>
              </a:rPr>
              <a:t>Price Tier</a:t>
            </a:r>
          </a:p>
          <a:p>
            <a:pPr marL="628650" lvl="1" indent="-171450">
              <a:buFont typeface="Arial" panose="020B0604020202020204" pitchFamily="34" charset="0"/>
              <a:buChar char="•"/>
            </a:pPr>
            <a:r>
              <a:rPr lang="en-US" sz="1200" dirty="0">
                <a:solidFill>
                  <a:schemeClr val="tx1">
                    <a:lumMod val="65000"/>
                    <a:lumOff val="35000"/>
                  </a:schemeClr>
                </a:solidFill>
              </a:rPr>
              <a:t>Varietal</a:t>
            </a:r>
          </a:p>
        </p:txBody>
      </p:sp>
      <p:sp>
        <p:nvSpPr>
          <p:cNvPr id="19" name="Rectangle: Rounded Corners 18">
            <a:extLst>
              <a:ext uri="{FF2B5EF4-FFF2-40B4-BE49-F238E27FC236}">
                <a16:creationId xmlns:a16="http://schemas.microsoft.com/office/drawing/2014/main" id="{09A9F0C5-4A3A-4126-8072-6285C73F3499}"/>
              </a:ext>
            </a:extLst>
          </p:cNvPr>
          <p:cNvSpPr/>
          <p:nvPr/>
        </p:nvSpPr>
        <p:spPr>
          <a:xfrm>
            <a:off x="8986765" y="1345405"/>
            <a:ext cx="2741044" cy="2568061"/>
          </a:xfrm>
          <a:prstGeom prst="roundRect">
            <a:avLst/>
          </a:prstGeom>
          <a:noFill/>
          <a:ln w="28575">
            <a:solidFill>
              <a:schemeClr val="accent2">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43826895-49D9-4FD0-B8B3-88BFAD593C82}"/>
              </a:ext>
            </a:extLst>
          </p:cNvPr>
          <p:cNvPicPr>
            <a:picLocks noChangeAspect="1"/>
          </p:cNvPicPr>
          <p:nvPr/>
        </p:nvPicPr>
        <p:blipFill>
          <a:blip r:embed="rId3"/>
          <a:stretch>
            <a:fillRect/>
          </a:stretch>
        </p:blipFill>
        <p:spPr>
          <a:xfrm>
            <a:off x="350020" y="878768"/>
            <a:ext cx="8357871" cy="3526525"/>
          </a:xfrm>
          <a:prstGeom prst="rect">
            <a:avLst/>
          </a:prstGeom>
        </p:spPr>
      </p:pic>
      <p:pic>
        <p:nvPicPr>
          <p:cNvPr id="20" name="Picture 19">
            <a:extLst>
              <a:ext uri="{FF2B5EF4-FFF2-40B4-BE49-F238E27FC236}">
                <a16:creationId xmlns:a16="http://schemas.microsoft.com/office/drawing/2014/main" id="{46462154-685E-40D8-8EDD-2D75F1C5E390}"/>
              </a:ext>
            </a:extLst>
          </p:cNvPr>
          <p:cNvPicPr>
            <a:picLocks noChangeAspect="1"/>
          </p:cNvPicPr>
          <p:nvPr/>
        </p:nvPicPr>
        <p:blipFill rotWithShape="1">
          <a:blip r:embed="rId4"/>
          <a:srcRect l="4285" t="18285" r="5765" b="19482"/>
          <a:stretch/>
        </p:blipFill>
        <p:spPr>
          <a:xfrm>
            <a:off x="9746661" y="6258186"/>
            <a:ext cx="2326493" cy="482367"/>
          </a:xfrm>
          <a:prstGeom prst="rect">
            <a:avLst/>
          </a:prstGeom>
        </p:spPr>
      </p:pic>
    </p:spTree>
    <p:extLst>
      <p:ext uri="{BB962C8B-B14F-4D97-AF65-F5344CB8AC3E}">
        <p14:creationId xmlns:p14="http://schemas.microsoft.com/office/powerpoint/2010/main" val="10089766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21B579-C6C9-4B98-9ABE-948E5073E56B}"/>
              </a:ext>
            </a:extLst>
          </p:cNvPr>
          <p:cNvSpPr>
            <a:spLocks noGrp="1"/>
          </p:cNvSpPr>
          <p:nvPr>
            <p:ph type="title"/>
          </p:nvPr>
        </p:nvSpPr>
        <p:spPr>
          <a:xfrm>
            <a:off x="3050796" y="45215"/>
            <a:ext cx="6090408" cy="780176"/>
          </a:xfrm>
        </p:spPr>
        <p:txBody>
          <a:bodyPr>
            <a:normAutofit/>
          </a:bodyPr>
          <a:lstStyle/>
          <a:p>
            <a:pPr algn="r"/>
            <a:r>
              <a:rPr lang="en-US" sz="2800" dirty="0">
                <a:solidFill>
                  <a:schemeClr val="tx1">
                    <a:lumMod val="65000"/>
                    <a:lumOff val="35000"/>
                  </a:schemeClr>
                </a:solidFill>
                <a:latin typeface="Arial Black" panose="020B0A04020102020204" pitchFamily="34" charset="0"/>
              </a:rPr>
              <a:t>MONTHLY NIELSEN REPORTS</a:t>
            </a:r>
          </a:p>
        </p:txBody>
      </p:sp>
      <p:cxnSp>
        <p:nvCxnSpPr>
          <p:cNvPr id="8" name="Straight Connector 7">
            <a:extLst>
              <a:ext uri="{FF2B5EF4-FFF2-40B4-BE49-F238E27FC236}">
                <a16:creationId xmlns:a16="http://schemas.microsoft.com/office/drawing/2014/main" id="{4C2E2CC1-EBB5-4327-B53D-73E8912E96E2}"/>
              </a:ext>
            </a:extLst>
          </p:cNvPr>
          <p:cNvCxnSpPr>
            <a:cxnSpLocks/>
          </p:cNvCxnSpPr>
          <p:nvPr/>
        </p:nvCxnSpPr>
        <p:spPr>
          <a:xfrm>
            <a:off x="721453" y="662730"/>
            <a:ext cx="11006356" cy="0"/>
          </a:xfrm>
          <a:prstGeom prst="line">
            <a:avLst/>
          </a:prstGeom>
          <a:ln w="12700"/>
        </p:spPr>
        <p:style>
          <a:lnRef idx="1">
            <a:schemeClr val="accent2"/>
          </a:lnRef>
          <a:fillRef idx="0">
            <a:schemeClr val="accent2"/>
          </a:fillRef>
          <a:effectRef idx="0">
            <a:schemeClr val="accent2"/>
          </a:effectRef>
          <a:fontRef idx="minor">
            <a:schemeClr val="tx1"/>
          </a:fontRef>
        </p:style>
      </p:cxnSp>
      <p:pic>
        <p:nvPicPr>
          <p:cNvPr id="6" name="Picture 5">
            <a:extLst>
              <a:ext uri="{FF2B5EF4-FFF2-40B4-BE49-F238E27FC236}">
                <a16:creationId xmlns:a16="http://schemas.microsoft.com/office/drawing/2014/main" id="{DC38DF2A-D98D-4A49-913A-14C65D44BA3A}"/>
              </a:ext>
            </a:extLst>
          </p:cNvPr>
          <p:cNvPicPr>
            <a:picLocks noChangeAspect="1"/>
          </p:cNvPicPr>
          <p:nvPr/>
        </p:nvPicPr>
        <p:blipFill>
          <a:blip r:embed="rId2">
            <a:clrChange>
              <a:clrFrom>
                <a:srgbClr val="F8F9FA"/>
              </a:clrFrom>
              <a:clrTo>
                <a:srgbClr val="F8F9FA">
                  <a:alpha val="0"/>
                </a:srgbClr>
              </a:clrTo>
            </a:clrChange>
          </a:blip>
          <a:stretch>
            <a:fillRect/>
          </a:stretch>
        </p:blipFill>
        <p:spPr>
          <a:xfrm>
            <a:off x="282122" y="5429241"/>
            <a:ext cx="1540537" cy="1198779"/>
          </a:xfrm>
          <a:prstGeom prst="rect">
            <a:avLst/>
          </a:prstGeom>
        </p:spPr>
      </p:pic>
      <p:sp>
        <p:nvSpPr>
          <p:cNvPr id="12" name="TextBox 11">
            <a:extLst>
              <a:ext uri="{FF2B5EF4-FFF2-40B4-BE49-F238E27FC236}">
                <a16:creationId xmlns:a16="http://schemas.microsoft.com/office/drawing/2014/main" id="{72D49337-A24C-4F2F-B01C-9C0267F83115}"/>
              </a:ext>
            </a:extLst>
          </p:cNvPr>
          <p:cNvSpPr txBox="1"/>
          <p:nvPr/>
        </p:nvSpPr>
        <p:spPr>
          <a:xfrm>
            <a:off x="1153058" y="1325461"/>
            <a:ext cx="4651069" cy="2308324"/>
          </a:xfrm>
          <a:prstGeom prst="rect">
            <a:avLst/>
          </a:prstGeom>
          <a:noFill/>
        </p:spPr>
        <p:txBody>
          <a:bodyPr wrap="square" rtlCol="0">
            <a:spAutoFit/>
          </a:bodyPr>
          <a:lstStyle/>
          <a:p>
            <a:pPr marL="742950" lvl="1" indent="-285750">
              <a:buFont typeface="Arial" panose="020B0604020202020204" pitchFamily="34" charset="0"/>
              <a:buChar char="•"/>
            </a:pPr>
            <a:r>
              <a:rPr lang="en-US" sz="1200" dirty="0">
                <a:solidFill>
                  <a:schemeClr val="tx1">
                    <a:lumMod val="65000"/>
                    <a:lumOff val="35000"/>
                  </a:schemeClr>
                </a:solidFill>
              </a:rPr>
              <a:t>Monthly reports are delivered every 4 weeks in accordance to the data delivery schedule</a:t>
            </a:r>
          </a:p>
          <a:p>
            <a:pPr marL="742950" lvl="1" indent="-285750">
              <a:buFont typeface="Arial" panose="020B0604020202020204" pitchFamily="34" charset="0"/>
              <a:buChar char="•"/>
            </a:pPr>
            <a:r>
              <a:rPr lang="en-US" sz="1200" dirty="0">
                <a:solidFill>
                  <a:schemeClr val="tx1">
                    <a:lumMod val="65000"/>
                    <a:lumOff val="35000"/>
                  </a:schemeClr>
                </a:solidFill>
              </a:rPr>
              <a:t>The reports are provided in Excel format via email or data sharing portal</a:t>
            </a:r>
          </a:p>
          <a:p>
            <a:pPr marL="742950" lvl="1" indent="-285750">
              <a:buFont typeface="Arial" panose="020B0604020202020204" pitchFamily="34" charset="0"/>
              <a:buChar char="•"/>
            </a:pPr>
            <a:r>
              <a:rPr lang="en-US" sz="1200" dirty="0">
                <a:solidFill>
                  <a:schemeClr val="tx1">
                    <a:lumMod val="65000"/>
                    <a:lumOff val="35000"/>
                  </a:schemeClr>
                </a:solidFill>
              </a:rPr>
              <a:t>The 3 provided reports:</a:t>
            </a:r>
          </a:p>
          <a:p>
            <a:pPr marL="742950" lvl="1" indent="-285750">
              <a:buFont typeface="Arial" panose="020B0604020202020204" pitchFamily="34" charset="0"/>
              <a:buChar char="•"/>
            </a:pPr>
            <a:endParaRPr lang="en-US" sz="1200" dirty="0">
              <a:solidFill>
                <a:schemeClr val="tx1">
                  <a:lumMod val="65000"/>
                  <a:lumOff val="35000"/>
                </a:schemeClr>
              </a:solidFill>
            </a:endParaRPr>
          </a:p>
          <a:p>
            <a:pPr marL="1200150" lvl="2" indent="-285750">
              <a:buFont typeface="Arial" panose="020B0604020202020204" pitchFamily="34" charset="0"/>
              <a:buChar char="•"/>
            </a:pPr>
            <a:r>
              <a:rPr lang="en-US" sz="1200" dirty="0">
                <a:solidFill>
                  <a:schemeClr val="tx1">
                    <a:lumMod val="65000"/>
                    <a:lumOff val="35000"/>
                  </a:schemeClr>
                </a:solidFill>
              </a:rPr>
              <a:t>Rankings Report (5 tabs)	</a:t>
            </a:r>
          </a:p>
          <a:p>
            <a:pPr marL="1657350" lvl="3" indent="-285750">
              <a:buFont typeface="Arial" panose="020B0604020202020204" pitchFamily="34" charset="0"/>
              <a:buChar char="•"/>
            </a:pPr>
            <a:r>
              <a:rPr lang="en-US" sz="1200" dirty="0">
                <a:solidFill>
                  <a:schemeClr val="tx1">
                    <a:lumMod val="65000"/>
                    <a:lumOff val="35000"/>
                  </a:schemeClr>
                </a:solidFill>
              </a:rPr>
              <a:t>Item</a:t>
            </a:r>
          </a:p>
          <a:p>
            <a:pPr marL="1657350" lvl="3" indent="-285750">
              <a:buFont typeface="Arial" panose="020B0604020202020204" pitchFamily="34" charset="0"/>
              <a:buChar char="•"/>
            </a:pPr>
            <a:r>
              <a:rPr lang="en-US" sz="1200" dirty="0">
                <a:solidFill>
                  <a:schemeClr val="tx1">
                    <a:lumMod val="65000"/>
                    <a:lumOff val="35000"/>
                  </a:schemeClr>
                </a:solidFill>
              </a:rPr>
              <a:t>Brand</a:t>
            </a:r>
          </a:p>
          <a:p>
            <a:pPr marL="1657350" lvl="3" indent="-285750">
              <a:buFont typeface="Arial" panose="020B0604020202020204" pitchFamily="34" charset="0"/>
              <a:buChar char="•"/>
            </a:pPr>
            <a:r>
              <a:rPr lang="en-US" sz="1200" dirty="0">
                <a:solidFill>
                  <a:schemeClr val="tx1">
                    <a:lumMod val="65000"/>
                    <a:lumOff val="35000"/>
                  </a:schemeClr>
                </a:solidFill>
              </a:rPr>
              <a:t>Supplier</a:t>
            </a:r>
          </a:p>
          <a:p>
            <a:pPr marL="1657350" lvl="3" indent="-285750">
              <a:buFont typeface="Arial" panose="020B0604020202020204" pitchFamily="34" charset="0"/>
              <a:buChar char="•"/>
            </a:pPr>
            <a:r>
              <a:rPr lang="en-US" sz="1200" dirty="0">
                <a:solidFill>
                  <a:schemeClr val="tx1">
                    <a:lumMod val="65000"/>
                    <a:lumOff val="35000"/>
                  </a:schemeClr>
                </a:solidFill>
              </a:rPr>
              <a:t>Varietal</a:t>
            </a:r>
          </a:p>
          <a:p>
            <a:pPr marL="1657350" lvl="3" indent="-285750">
              <a:buFont typeface="Arial" panose="020B0604020202020204" pitchFamily="34" charset="0"/>
              <a:buChar char="•"/>
            </a:pPr>
            <a:r>
              <a:rPr lang="en-US" sz="1200" dirty="0">
                <a:solidFill>
                  <a:schemeClr val="tx1">
                    <a:lumMod val="65000"/>
                    <a:lumOff val="35000"/>
                  </a:schemeClr>
                </a:solidFill>
              </a:rPr>
              <a:t>Price Tier</a:t>
            </a:r>
          </a:p>
        </p:txBody>
      </p:sp>
      <p:sp>
        <p:nvSpPr>
          <p:cNvPr id="16" name="TextBox 15">
            <a:extLst>
              <a:ext uri="{FF2B5EF4-FFF2-40B4-BE49-F238E27FC236}">
                <a16:creationId xmlns:a16="http://schemas.microsoft.com/office/drawing/2014/main" id="{DA8531F2-05D9-4D4F-BC1E-62DFE4A7E6FC}"/>
              </a:ext>
            </a:extLst>
          </p:cNvPr>
          <p:cNvSpPr txBox="1"/>
          <p:nvPr/>
        </p:nvSpPr>
        <p:spPr>
          <a:xfrm>
            <a:off x="1146218" y="3578905"/>
            <a:ext cx="4651069" cy="1015663"/>
          </a:xfrm>
          <a:prstGeom prst="rect">
            <a:avLst/>
          </a:prstGeom>
          <a:noFill/>
        </p:spPr>
        <p:txBody>
          <a:bodyPr wrap="square" rtlCol="0">
            <a:spAutoFit/>
          </a:bodyPr>
          <a:lstStyle/>
          <a:p>
            <a:pPr marL="1200150" lvl="2" indent="-285750">
              <a:buFont typeface="Arial" panose="020B0604020202020204" pitchFamily="34" charset="0"/>
              <a:buChar char="•"/>
            </a:pPr>
            <a:r>
              <a:rPr lang="en-US" sz="1200" dirty="0">
                <a:solidFill>
                  <a:schemeClr val="tx1">
                    <a:lumMod val="65000"/>
                    <a:lumOff val="35000"/>
                  </a:schemeClr>
                </a:solidFill>
              </a:rPr>
              <a:t>Category Review (4 tabs)	</a:t>
            </a:r>
          </a:p>
          <a:p>
            <a:pPr marL="1657350" lvl="3" indent="-285750">
              <a:buFont typeface="Arial" panose="020B0604020202020204" pitchFamily="34" charset="0"/>
              <a:buChar char="•"/>
            </a:pPr>
            <a:r>
              <a:rPr lang="en-US" sz="1200" dirty="0">
                <a:solidFill>
                  <a:schemeClr val="tx1">
                    <a:lumMod val="65000"/>
                    <a:lumOff val="35000"/>
                  </a:schemeClr>
                </a:solidFill>
              </a:rPr>
              <a:t>Overview</a:t>
            </a:r>
          </a:p>
          <a:p>
            <a:pPr marL="1657350" lvl="3" indent="-285750">
              <a:buFont typeface="Arial" panose="020B0604020202020204" pitchFamily="34" charset="0"/>
              <a:buChar char="•"/>
            </a:pPr>
            <a:r>
              <a:rPr lang="en-US" sz="1200" dirty="0">
                <a:solidFill>
                  <a:schemeClr val="tx1">
                    <a:lumMod val="65000"/>
                    <a:lumOff val="35000"/>
                  </a:schemeClr>
                </a:solidFill>
              </a:rPr>
              <a:t>Varietal Summary</a:t>
            </a:r>
          </a:p>
          <a:p>
            <a:pPr marL="1657350" lvl="3" indent="-285750">
              <a:buFont typeface="Arial" panose="020B0604020202020204" pitchFamily="34" charset="0"/>
              <a:buChar char="•"/>
            </a:pPr>
            <a:r>
              <a:rPr lang="en-US" sz="1200" dirty="0">
                <a:solidFill>
                  <a:schemeClr val="tx1">
                    <a:lumMod val="65000"/>
                    <a:lumOff val="35000"/>
                  </a:schemeClr>
                </a:solidFill>
              </a:rPr>
              <a:t>Price Tier Summary</a:t>
            </a:r>
          </a:p>
          <a:p>
            <a:pPr marL="1657350" lvl="3" indent="-285750">
              <a:buFont typeface="Arial" panose="020B0604020202020204" pitchFamily="34" charset="0"/>
              <a:buChar char="•"/>
            </a:pPr>
            <a:r>
              <a:rPr lang="en-US" sz="1200" dirty="0">
                <a:solidFill>
                  <a:schemeClr val="tx1">
                    <a:lumMod val="65000"/>
                    <a:lumOff val="35000"/>
                  </a:schemeClr>
                </a:solidFill>
              </a:rPr>
              <a:t>Prioritized Items</a:t>
            </a:r>
          </a:p>
        </p:txBody>
      </p:sp>
      <p:sp>
        <p:nvSpPr>
          <p:cNvPr id="18" name="TextBox 17">
            <a:extLst>
              <a:ext uri="{FF2B5EF4-FFF2-40B4-BE49-F238E27FC236}">
                <a16:creationId xmlns:a16="http://schemas.microsoft.com/office/drawing/2014/main" id="{B56A63F8-E153-4232-B52B-81C826654F3F}"/>
              </a:ext>
            </a:extLst>
          </p:cNvPr>
          <p:cNvSpPr txBox="1"/>
          <p:nvPr/>
        </p:nvSpPr>
        <p:spPr>
          <a:xfrm>
            <a:off x="1153058" y="4594568"/>
            <a:ext cx="4651069" cy="276999"/>
          </a:xfrm>
          <a:prstGeom prst="rect">
            <a:avLst/>
          </a:prstGeom>
          <a:noFill/>
        </p:spPr>
        <p:txBody>
          <a:bodyPr wrap="square" rtlCol="0">
            <a:spAutoFit/>
          </a:bodyPr>
          <a:lstStyle/>
          <a:p>
            <a:pPr marL="1200150" lvl="2" indent="-285750">
              <a:buFont typeface="Arial" panose="020B0604020202020204" pitchFamily="34" charset="0"/>
              <a:buChar char="•"/>
            </a:pPr>
            <a:r>
              <a:rPr lang="en-US" sz="1200" dirty="0">
                <a:solidFill>
                  <a:schemeClr val="tx1">
                    <a:lumMod val="65000"/>
                    <a:lumOff val="35000"/>
                  </a:schemeClr>
                </a:solidFill>
              </a:rPr>
              <a:t>Executive Summary (1 tab)</a:t>
            </a:r>
          </a:p>
        </p:txBody>
      </p:sp>
      <p:sp>
        <p:nvSpPr>
          <p:cNvPr id="19" name="Rectangle: Rounded Corners 18">
            <a:extLst>
              <a:ext uri="{FF2B5EF4-FFF2-40B4-BE49-F238E27FC236}">
                <a16:creationId xmlns:a16="http://schemas.microsoft.com/office/drawing/2014/main" id="{DBF6E459-70ED-4160-B956-59DF82096897}"/>
              </a:ext>
            </a:extLst>
          </p:cNvPr>
          <p:cNvSpPr/>
          <p:nvPr/>
        </p:nvSpPr>
        <p:spPr>
          <a:xfrm>
            <a:off x="1370202" y="1156756"/>
            <a:ext cx="9668740" cy="4272485"/>
          </a:xfrm>
          <a:prstGeom prst="roundRect">
            <a:avLst/>
          </a:prstGeom>
          <a:noFill/>
          <a:ln w="28575">
            <a:solidFill>
              <a:schemeClr val="accent2">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3336D815-D576-4E3C-9048-E6DB91838005}"/>
              </a:ext>
            </a:extLst>
          </p:cNvPr>
          <p:cNvPicPr>
            <a:picLocks noChangeAspect="1"/>
          </p:cNvPicPr>
          <p:nvPr/>
        </p:nvPicPr>
        <p:blipFill rotWithShape="1">
          <a:blip r:embed="rId3"/>
          <a:srcRect l="4285" t="18285" r="5765" b="19482"/>
          <a:stretch/>
        </p:blipFill>
        <p:spPr>
          <a:xfrm>
            <a:off x="9746661" y="6258186"/>
            <a:ext cx="2326493" cy="482367"/>
          </a:xfrm>
          <a:prstGeom prst="rect">
            <a:avLst/>
          </a:prstGeom>
        </p:spPr>
      </p:pic>
      <p:pic>
        <p:nvPicPr>
          <p:cNvPr id="14" name="Picture 13">
            <a:extLst>
              <a:ext uri="{FF2B5EF4-FFF2-40B4-BE49-F238E27FC236}">
                <a16:creationId xmlns:a16="http://schemas.microsoft.com/office/drawing/2014/main" id="{D7ABA715-BFEC-4912-B929-3F9F6B944365}"/>
              </a:ext>
            </a:extLst>
          </p:cNvPr>
          <p:cNvPicPr>
            <a:picLocks noChangeAspect="1"/>
          </p:cNvPicPr>
          <p:nvPr/>
        </p:nvPicPr>
        <p:blipFill>
          <a:blip r:embed="rId4"/>
          <a:stretch>
            <a:fillRect/>
          </a:stretch>
        </p:blipFill>
        <p:spPr>
          <a:xfrm>
            <a:off x="6681700" y="1491676"/>
            <a:ext cx="3190875" cy="3657600"/>
          </a:xfrm>
          <a:prstGeom prst="rect">
            <a:avLst/>
          </a:prstGeom>
        </p:spPr>
      </p:pic>
    </p:spTree>
    <p:extLst>
      <p:ext uri="{BB962C8B-B14F-4D97-AF65-F5344CB8AC3E}">
        <p14:creationId xmlns:p14="http://schemas.microsoft.com/office/powerpoint/2010/main" val="34959336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21B579-C6C9-4B98-9ABE-948E5073E56B}"/>
              </a:ext>
            </a:extLst>
          </p:cNvPr>
          <p:cNvSpPr>
            <a:spLocks noGrp="1"/>
          </p:cNvSpPr>
          <p:nvPr>
            <p:ph type="title"/>
          </p:nvPr>
        </p:nvSpPr>
        <p:spPr>
          <a:xfrm>
            <a:off x="1518407" y="0"/>
            <a:ext cx="6090408" cy="780176"/>
          </a:xfrm>
        </p:spPr>
        <p:txBody>
          <a:bodyPr>
            <a:normAutofit/>
          </a:bodyPr>
          <a:lstStyle/>
          <a:p>
            <a:pPr algn="r"/>
            <a:r>
              <a:rPr lang="en-US" sz="2800" dirty="0">
                <a:solidFill>
                  <a:schemeClr val="tx1">
                    <a:lumMod val="65000"/>
                    <a:lumOff val="35000"/>
                  </a:schemeClr>
                </a:solidFill>
                <a:latin typeface="Arial Black" panose="020B0A04020102020204" pitchFamily="34" charset="0"/>
              </a:rPr>
              <a:t>RANKING REPORT</a:t>
            </a:r>
          </a:p>
        </p:txBody>
      </p:sp>
      <p:cxnSp>
        <p:nvCxnSpPr>
          <p:cNvPr id="8" name="Straight Connector 7">
            <a:extLst>
              <a:ext uri="{FF2B5EF4-FFF2-40B4-BE49-F238E27FC236}">
                <a16:creationId xmlns:a16="http://schemas.microsoft.com/office/drawing/2014/main" id="{4C2E2CC1-EBB5-4327-B53D-73E8912E96E2}"/>
              </a:ext>
            </a:extLst>
          </p:cNvPr>
          <p:cNvCxnSpPr>
            <a:cxnSpLocks/>
          </p:cNvCxnSpPr>
          <p:nvPr/>
        </p:nvCxnSpPr>
        <p:spPr>
          <a:xfrm>
            <a:off x="721453" y="662730"/>
            <a:ext cx="11006356" cy="0"/>
          </a:xfrm>
          <a:prstGeom prst="line">
            <a:avLst/>
          </a:prstGeom>
          <a:ln w="12700"/>
        </p:spPr>
        <p:style>
          <a:lnRef idx="1">
            <a:schemeClr val="accent2"/>
          </a:lnRef>
          <a:fillRef idx="0">
            <a:schemeClr val="accent2"/>
          </a:fillRef>
          <a:effectRef idx="0">
            <a:schemeClr val="accent2"/>
          </a:effectRef>
          <a:fontRef idx="minor">
            <a:schemeClr val="tx1"/>
          </a:fontRef>
        </p:style>
      </p:cxnSp>
      <p:sp>
        <p:nvSpPr>
          <p:cNvPr id="11" name="Rectangle: Rounded Corners 10">
            <a:extLst>
              <a:ext uri="{FF2B5EF4-FFF2-40B4-BE49-F238E27FC236}">
                <a16:creationId xmlns:a16="http://schemas.microsoft.com/office/drawing/2014/main" id="{E82B3816-175D-4E00-B8D3-DF6A7E3B00DB}"/>
              </a:ext>
            </a:extLst>
          </p:cNvPr>
          <p:cNvSpPr/>
          <p:nvPr/>
        </p:nvSpPr>
        <p:spPr>
          <a:xfrm>
            <a:off x="1950923" y="998294"/>
            <a:ext cx="7782623" cy="5436062"/>
          </a:xfrm>
          <a:prstGeom prst="roundRect">
            <a:avLst/>
          </a:prstGeom>
          <a:noFill/>
          <a:ln w="28575">
            <a:solidFill>
              <a:schemeClr val="accent2">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DC38DF2A-D98D-4A49-913A-14C65D44BA3A}"/>
              </a:ext>
            </a:extLst>
          </p:cNvPr>
          <p:cNvPicPr>
            <a:picLocks noChangeAspect="1"/>
          </p:cNvPicPr>
          <p:nvPr/>
        </p:nvPicPr>
        <p:blipFill>
          <a:blip r:embed="rId2">
            <a:clrChange>
              <a:clrFrom>
                <a:srgbClr val="F8F9FA"/>
              </a:clrFrom>
              <a:clrTo>
                <a:srgbClr val="F8F9FA">
                  <a:alpha val="0"/>
                </a:srgbClr>
              </a:clrTo>
            </a:clrChange>
          </a:blip>
          <a:stretch>
            <a:fillRect/>
          </a:stretch>
        </p:blipFill>
        <p:spPr>
          <a:xfrm>
            <a:off x="282122" y="5429241"/>
            <a:ext cx="1540537" cy="1198779"/>
          </a:xfrm>
          <a:prstGeom prst="rect">
            <a:avLst/>
          </a:prstGeom>
        </p:spPr>
      </p:pic>
      <p:sp>
        <p:nvSpPr>
          <p:cNvPr id="9" name="TextBox 8">
            <a:extLst>
              <a:ext uri="{FF2B5EF4-FFF2-40B4-BE49-F238E27FC236}">
                <a16:creationId xmlns:a16="http://schemas.microsoft.com/office/drawing/2014/main" id="{A314C3BB-9EBB-4751-B2BF-BC1368B83000}"/>
              </a:ext>
            </a:extLst>
          </p:cNvPr>
          <p:cNvSpPr txBox="1"/>
          <p:nvPr/>
        </p:nvSpPr>
        <p:spPr>
          <a:xfrm>
            <a:off x="1950923" y="1325461"/>
            <a:ext cx="7600425" cy="3970318"/>
          </a:xfrm>
          <a:prstGeom prst="rect">
            <a:avLst/>
          </a:prstGeom>
          <a:noFill/>
        </p:spPr>
        <p:txBody>
          <a:bodyPr wrap="square" rtlCol="0">
            <a:spAutoFit/>
          </a:bodyPr>
          <a:lstStyle/>
          <a:p>
            <a:pPr lvl="1"/>
            <a:endParaRPr lang="en-US" sz="1400" dirty="0">
              <a:solidFill>
                <a:schemeClr val="tx1">
                  <a:lumMod val="65000"/>
                  <a:lumOff val="35000"/>
                </a:schemeClr>
              </a:solidFill>
            </a:endParaRPr>
          </a:p>
          <a:p>
            <a:pPr lvl="1"/>
            <a:endParaRPr lang="en-US" sz="1400" dirty="0">
              <a:solidFill>
                <a:schemeClr val="tx1">
                  <a:lumMod val="65000"/>
                  <a:lumOff val="35000"/>
                </a:schemeClr>
              </a:solidFill>
            </a:endParaRPr>
          </a:p>
          <a:p>
            <a:pPr lvl="1"/>
            <a:r>
              <a:rPr lang="en-US" sz="1400" dirty="0">
                <a:solidFill>
                  <a:schemeClr val="tx1">
                    <a:lumMod val="65000"/>
                    <a:lumOff val="35000"/>
                  </a:schemeClr>
                </a:solidFill>
              </a:rPr>
              <a:t>The Ranking Report is the most granular report offered by RAM Analytics This report is the Nielsen raw data organized into an easy to read, user-friendly format.  The Ranking Report includes all items in the category and can be filtered to answer many different business questions about performance of your business, the competitive set, and your customer’s business.</a:t>
            </a:r>
          </a:p>
          <a:p>
            <a:pPr lvl="1"/>
            <a:endParaRPr lang="en-US" sz="1400" dirty="0">
              <a:solidFill>
                <a:schemeClr val="tx1">
                  <a:lumMod val="65000"/>
                  <a:lumOff val="35000"/>
                </a:schemeClr>
              </a:solidFill>
            </a:endParaRPr>
          </a:p>
          <a:p>
            <a:pPr lvl="2"/>
            <a:r>
              <a:rPr lang="en-US" sz="1400" u="sng" dirty="0">
                <a:solidFill>
                  <a:schemeClr val="tx1">
                    <a:lumMod val="65000"/>
                    <a:lumOff val="35000"/>
                  </a:schemeClr>
                </a:solidFill>
              </a:rPr>
              <a:t>Best Uses of the Ranking Report</a:t>
            </a:r>
            <a:br>
              <a:rPr lang="en-US" sz="1400" u="sng" dirty="0">
                <a:solidFill>
                  <a:schemeClr val="tx1">
                    <a:lumMod val="65000"/>
                    <a:lumOff val="35000"/>
                  </a:schemeClr>
                </a:solidFill>
              </a:rPr>
            </a:br>
            <a:endParaRPr lang="en-US" sz="1400" u="sng" dirty="0">
              <a:solidFill>
                <a:schemeClr val="tx1">
                  <a:lumMod val="65000"/>
                  <a:lumOff val="35000"/>
                </a:schemeClr>
              </a:solidFill>
            </a:endParaRPr>
          </a:p>
          <a:p>
            <a:pPr marL="742950" lvl="1" indent="-285750">
              <a:buFont typeface="Arial" panose="020B0604020202020204" pitchFamily="34" charset="0"/>
              <a:buChar char="•"/>
            </a:pPr>
            <a:r>
              <a:rPr lang="en-US" sz="1400" dirty="0">
                <a:solidFill>
                  <a:schemeClr val="tx1">
                    <a:lumMod val="65000"/>
                    <a:lumOff val="35000"/>
                  </a:schemeClr>
                </a:solidFill>
              </a:rPr>
              <a:t>Health of business at the item, brand, varietal, or price tier level (your business, your competitor, or your customer)</a:t>
            </a:r>
          </a:p>
          <a:p>
            <a:pPr marL="742950" lvl="1" indent="-285750">
              <a:buFont typeface="Arial" panose="020B0604020202020204" pitchFamily="34" charset="0"/>
              <a:buChar char="•"/>
            </a:pPr>
            <a:r>
              <a:rPr lang="en-US" sz="1400" dirty="0">
                <a:solidFill>
                  <a:schemeClr val="tx1">
                    <a:lumMod val="65000"/>
                    <a:lumOff val="35000"/>
                  </a:schemeClr>
                </a:solidFill>
              </a:rPr>
              <a:t>Changes in business performance over time</a:t>
            </a:r>
          </a:p>
          <a:p>
            <a:pPr marL="742950" lvl="1" indent="-285750">
              <a:buFont typeface="Arial" panose="020B0604020202020204" pitchFamily="34" charset="0"/>
              <a:buChar char="•"/>
            </a:pPr>
            <a:r>
              <a:rPr lang="en-US" sz="1400" dirty="0">
                <a:solidFill>
                  <a:schemeClr val="tx1">
                    <a:lumMod val="65000"/>
                    <a:lumOff val="35000"/>
                  </a:schemeClr>
                </a:solidFill>
              </a:rPr>
              <a:t>Benchmarking against other items or suppliers</a:t>
            </a:r>
          </a:p>
          <a:p>
            <a:pPr marL="742950" lvl="1" indent="-285750">
              <a:buFont typeface="Arial" panose="020B0604020202020204" pitchFamily="34" charset="0"/>
              <a:buChar char="•"/>
            </a:pPr>
            <a:r>
              <a:rPr lang="en-US" sz="1400" dirty="0">
                <a:solidFill>
                  <a:schemeClr val="tx1">
                    <a:lumMod val="65000"/>
                    <a:lumOff val="35000"/>
                  </a:schemeClr>
                </a:solidFill>
              </a:rPr>
              <a:t>Distribution loss or gains targeted down to items</a:t>
            </a:r>
          </a:p>
          <a:p>
            <a:pPr marL="742950" lvl="1" indent="-285750">
              <a:buFont typeface="Arial" panose="020B0604020202020204" pitchFamily="34" charset="0"/>
              <a:buChar char="•"/>
            </a:pPr>
            <a:endParaRPr lang="en-US" sz="1400" dirty="0">
              <a:solidFill>
                <a:schemeClr val="tx1">
                  <a:lumMod val="65000"/>
                  <a:lumOff val="35000"/>
                </a:schemeClr>
              </a:solidFill>
            </a:endParaRPr>
          </a:p>
          <a:p>
            <a:pPr lvl="1"/>
            <a:r>
              <a:rPr lang="en-US" sz="1400" dirty="0">
                <a:solidFill>
                  <a:schemeClr val="tx1">
                    <a:lumMod val="65000"/>
                    <a:lumOff val="35000"/>
                  </a:schemeClr>
                </a:solidFill>
              </a:rPr>
              <a:t>This report includes your top markets and can filtered to display different time periods, suppliers, brands, varietals, markets, country of origin, price tier, and package side.</a:t>
            </a:r>
          </a:p>
        </p:txBody>
      </p:sp>
      <p:sp>
        <p:nvSpPr>
          <p:cNvPr id="10" name="TextBox 9">
            <a:extLst>
              <a:ext uri="{FF2B5EF4-FFF2-40B4-BE49-F238E27FC236}">
                <a16:creationId xmlns:a16="http://schemas.microsoft.com/office/drawing/2014/main" id="{314ACE78-E317-40A7-9E8B-F0603AAC0FF5}"/>
              </a:ext>
            </a:extLst>
          </p:cNvPr>
          <p:cNvSpPr txBox="1"/>
          <p:nvPr/>
        </p:nvSpPr>
        <p:spPr>
          <a:xfrm>
            <a:off x="4321603" y="1258240"/>
            <a:ext cx="3806056" cy="369332"/>
          </a:xfrm>
          <a:prstGeom prst="rect">
            <a:avLst/>
          </a:prstGeom>
          <a:noFill/>
        </p:spPr>
        <p:txBody>
          <a:bodyPr wrap="square" rtlCol="0">
            <a:spAutoFit/>
          </a:bodyPr>
          <a:lstStyle/>
          <a:p>
            <a:r>
              <a:rPr lang="en-US" u="sng" dirty="0">
                <a:solidFill>
                  <a:schemeClr val="tx1">
                    <a:lumMod val="65000"/>
                    <a:lumOff val="35000"/>
                  </a:schemeClr>
                </a:solidFill>
              </a:rPr>
              <a:t>Ranking Report Summary</a:t>
            </a:r>
          </a:p>
        </p:txBody>
      </p:sp>
      <p:pic>
        <p:nvPicPr>
          <p:cNvPr id="14" name="Picture 13">
            <a:extLst>
              <a:ext uri="{FF2B5EF4-FFF2-40B4-BE49-F238E27FC236}">
                <a16:creationId xmlns:a16="http://schemas.microsoft.com/office/drawing/2014/main" id="{5BCDD477-0C3E-4AAF-962A-108D0ED539FC}"/>
              </a:ext>
            </a:extLst>
          </p:cNvPr>
          <p:cNvPicPr>
            <a:picLocks noChangeAspect="1"/>
          </p:cNvPicPr>
          <p:nvPr/>
        </p:nvPicPr>
        <p:blipFill rotWithShape="1">
          <a:blip r:embed="rId3"/>
          <a:srcRect l="4285" t="18285" r="5765" b="19482"/>
          <a:stretch/>
        </p:blipFill>
        <p:spPr>
          <a:xfrm>
            <a:off x="9746661" y="6258186"/>
            <a:ext cx="2326493" cy="482367"/>
          </a:xfrm>
          <a:prstGeom prst="rect">
            <a:avLst/>
          </a:prstGeom>
        </p:spPr>
      </p:pic>
    </p:spTree>
    <p:extLst>
      <p:ext uri="{BB962C8B-B14F-4D97-AF65-F5344CB8AC3E}">
        <p14:creationId xmlns:p14="http://schemas.microsoft.com/office/powerpoint/2010/main" val="15731157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21B579-C6C9-4B98-9ABE-948E5073E56B}"/>
              </a:ext>
            </a:extLst>
          </p:cNvPr>
          <p:cNvSpPr>
            <a:spLocks noGrp="1"/>
          </p:cNvSpPr>
          <p:nvPr>
            <p:ph type="title"/>
          </p:nvPr>
        </p:nvSpPr>
        <p:spPr>
          <a:xfrm>
            <a:off x="1518407" y="0"/>
            <a:ext cx="6090408" cy="780176"/>
          </a:xfrm>
        </p:spPr>
        <p:txBody>
          <a:bodyPr>
            <a:normAutofit/>
          </a:bodyPr>
          <a:lstStyle/>
          <a:p>
            <a:pPr algn="r"/>
            <a:r>
              <a:rPr lang="en-US" sz="2800" dirty="0">
                <a:solidFill>
                  <a:schemeClr val="tx1">
                    <a:lumMod val="65000"/>
                    <a:lumOff val="35000"/>
                  </a:schemeClr>
                </a:solidFill>
                <a:latin typeface="Arial Black" panose="020B0A04020102020204" pitchFamily="34" charset="0"/>
              </a:rPr>
              <a:t>RANKING REPORT</a:t>
            </a:r>
          </a:p>
        </p:txBody>
      </p:sp>
      <p:cxnSp>
        <p:nvCxnSpPr>
          <p:cNvPr id="8" name="Straight Connector 7">
            <a:extLst>
              <a:ext uri="{FF2B5EF4-FFF2-40B4-BE49-F238E27FC236}">
                <a16:creationId xmlns:a16="http://schemas.microsoft.com/office/drawing/2014/main" id="{4C2E2CC1-EBB5-4327-B53D-73E8912E96E2}"/>
              </a:ext>
            </a:extLst>
          </p:cNvPr>
          <p:cNvCxnSpPr>
            <a:cxnSpLocks/>
          </p:cNvCxnSpPr>
          <p:nvPr/>
        </p:nvCxnSpPr>
        <p:spPr>
          <a:xfrm>
            <a:off x="721453" y="662730"/>
            <a:ext cx="11006356" cy="0"/>
          </a:xfrm>
          <a:prstGeom prst="line">
            <a:avLst/>
          </a:prstGeom>
          <a:ln w="12700"/>
        </p:spPr>
        <p:style>
          <a:lnRef idx="1">
            <a:schemeClr val="accent2"/>
          </a:lnRef>
          <a:fillRef idx="0">
            <a:schemeClr val="accent2"/>
          </a:fillRef>
          <a:effectRef idx="0">
            <a:schemeClr val="accent2"/>
          </a:effectRef>
          <a:fontRef idx="minor">
            <a:schemeClr val="tx1"/>
          </a:fontRef>
        </p:style>
      </p:cxnSp>
      <p:pic>
        <p:nvPicPr>
          <p:cNvPr id="10" name="Picture 9">
            <a:extLst>
              <a:ext uri="{FF2B5EF4-FFF2-40B4-BE49-F238E27FC236}">
                <a16:creationId xmlns:a16="http://schemas.microsoft.com/office/drawing/2014/main" id="{0E92522B-D286-43C2-B6FC-CA1F0DC106CB}"/>
              </a:ext>
            </a:extLst>
          </p:cNvPr>
          <p:cNvPicPr>
            <a:picLocks noChangeAspect="1"/>
          </p:cNvPicPr>
          <p:nvPr/>
        </p:nvPicPr>
        <p:blipFill>
          <a:blip r:embed="rId2"/>
          <a:stretch>
            <a:fillRect/>
          </a:stretch>
        </p:blipFill>
        <p:spPr>
          <a:xfrm>
            <a:off x="946010" y="780175"/>
            <a:ext cx="10039831" cy="3577217"/>
          </a:xfrm>
          <a:prstGeom prst="rect">
            <a:avLst/>
          </a:prstGeom>
        </p:spPr>
      </p:pic>
      <p:sp>
        <p:nvSpPr>
          <p:cNvPr id="11" name="Rectangle: Rounded Corners 10">
            <a:extLst>
              <a:ext uri="{FF2B5EF4-FFF2-40B4-BE49-F238E27FC236}">
                <a16:creationId xmlns:a16="http://schemas.microsoft.com/office/drawing/2014/main" id="{E82B3816-175D-4E00-B8D3-DF6A7E3B00DB}"/>
              </a:ext>
            </a:extLst>
          </p:cNvPr>
          <p:cNvSpPr/>
          <p:nvPr/>
        </p:nvSpPr>
        <p:spPr>
          <a:xfrm>
            <a:off x="2431344" y="4786604"/>
            <a:ext cx="6833954" cy="1647752"/>
          </a:xfrm>
          <a:prstGeom prst="roundRect">
            <a:avLst/>
          </a:prstGeom>
          <a:noFill/>
          <a:ln w="28575">
            <a:solidFill>
              <a:schemeClr val="accent2">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DC38DF2A-D98D-4A49-913A-14C65D44BA3A}"/>
              </a:ext>
            </a:extLst>
          </p:cNvPr>
          <p:cNvPicPr>
            <a:picLocks noChangeAspect="1"/>
          </p:cNvPicPr>
          <p:nvPr/>
        </p:nvPicPr>
        <p:blipFill>
          <a:blip r:embed="rId3">
            <a:clrChange>
              <a:clrFrom>
                <a:srgbClr val="F8F9FA"/>
              </a:clrFrom>
              <a:clrTo>
                <a:srgbClr val="F8F9FA">
                  <a:alpha val="0"/>
                </a:srgbClr>
              </a:clrTo>
            </a:clrChange>
          </a:blip>
          <a:stretch>
            <a:fillRect/>
          </a:stretch>
        </p:blipFill>
        <p:spPr>
          <a:xfrm>
            <a:off x="282122" y="5429241"/>
            <a:ext cx="1540537" cy="1198779"/>
          </a:xfrm>
          <a:prstGeom prst="rect">
            <a:avLst/>
          </a:prstGeom>
        </p:spPr>
      </p:pic>
      <p:sp>
        <p:nvSpPr>
          <p:cNvPr id="12" name="TextBox 11">
            <a:extLst>
              <a:ext uri="{FF2B5EF4-FFF2-40B4-BE49-F238E27FC236}">
                <a16:creationId xmlns:a16="http://schemas.microsoft.com/office/drawing/2014/main" id="{72D49337-A24C-4F2F-B01C-9C0267F83115}"/>
              </a:ext>
            </a:extLst>
          </p:cNvPr>
          <p:cNvSpPr txBox="1"/>
          <p:nvPr/>
        </p:nvSpPr>
        <p:spPr>
          <a:xfrm>
            <a:off x="2529908" y="5358856"/>
            <a:ext cx="3566092" cy="830997"/>
          </a:xfrm>
          <a:prstGeom prst="rect">
            <a:avLst/>
          </a:prstGeom>
          <a:noFill/>
        </p:spPr>
        <p:txBody>
          <a:bodyPr wrap="square" rtlCol="0">
            <a:spAutoFit/>
          </a:bodyPr>
          <a:lstStyle/>
          <a:p>
            <a:pPr marL="742950" lvl="1" indent="-285750">
              <a:buFont typeface="Arial" panose="020B0604020202020204" pitchFamily="34" charset="0"/>
              <a:buChar char="•"/>
            </a:pPr>
            <a:r>
              <a:rPr lang="en-US" sz="1200" dirty="0">
                <a:solidFill>
                  <a:schemeClr val="tx1">
                    <a:lumMod val="65000"/>
                    <a:lumOff val="35000"/>
                  </a:schemeClr>
                </a:solidFill>
              </a:rPr>
              <a:t>$ Sales</a:t>
            </a:r>
          </a:p>
          <a:p>
            <a:pPr marL="742950" lvl="1" indent="-285750">
              <a:buFont typeface="Arial" panose="020B0604020202020204" pitchFamily="34" charset="0"/>
              <a:buChar char="•"/>
            </a:pPr>
            <a:r>
              <a:rPr lang="en-US" sz="1200" dirty="0">
                <a:solidFill>
                  <a:schemeClr val="tx1">
                    <a:lumMod val="65000"/>
                    <a:lumOff val="35000"/>
                  </a:schemeClr>
                </a:solidFill>
              </a:rPr>
              <a:t>$ Sales actual change vs year ago</a:t>
            </a:r>
          </a:p>
          <a:p>
            <a:pPr marL="742950" lvl="1" indent="-285750">
              <a:buFont typeface="Arial" panose="020B0604020202020204" pitchFamily="34" charset="0"/>
              <a:buChar char="•"/>
            </a:pPr>
            <a:r>
              <a:rPr lang="en-US" sz="1200" dirty="0">
                <a:solidFill>
                  <a:schemeClr val="tx1">
                    <a:lumMod val="65000"/>
                    <a:lumOff val="35000"/>
                  </a:schemeClr>
                </a:solidFill>
              </a:rPr>
              <a:t>$ Sales % change</a:t>
            </a:r>
          </a:p>
          <a:p>
            <a:pPr marL="742950" lvl="1" indent="-285750">
              <a:buFont typeface="Arial" panose="020B0604020202020204" pitchFamily="34" charset="0"/>
              <a:buChar char="•"/>
            </a:pPr>
            <a:r>
              <a:rPr lang="en-US" sz="1200" dirty="0">
                <a:solidFill>
                  <a:schemeClr val="tx1">
                    <a:lumMod val="65000"/>
                    <a:lumOff val="35000"/>
                  </a:schemeClr>
                </a:solidFill>
              </a:rPr>
              <a:t>9 Liter equivalent sales</a:t>
            </a:r>
          </a:p>
        </p:txBody>
      </p:sp>
      <p:sp>
        <p:nvSpPr>
          <p:cNvPr id="13" name="TextBox 12">
            <a:extLst>
              <a:ext uri="{FF2B5EF4-FFF2-40B4-BE49-F238E27FC236}">
                <a16:creationId xmlns:a16="http://schemas.microsoft.com/office/drawing/2014/main" id="{A2DAC70E-B95E-48ED-B5FC-86810CC798B2}"/>
              </a:ext>
            </a:extLst>
          </p:cNvPr>
          <p:cNvSpPr txBox="1"/>
          <p:nvPr/>
        </p:nvSpPr>
        <p:spPr>
          <a:xfrm>
            <a:off x="5406755" y="5104369"/>
            <a:ext cx="3726128" cy="1107996"/>
          </a:xfrm>
          <a:prstGeom prst="rect">
            <a:avLst/>
          </a:prstGeom>
          <a:noFill/>
        </p:spPr>
        <p:txBody>
          <a:bodyPr wrap="square" rtlCol="0">
            <a:spAutoFit/>
          </a:bodyPr>
          <a:lstStyle/>
          <a:p>
            <a:endParaRPr lang="en-US" dirty="0">
              <a:solidFill>
                <a:schemeClr val="tx1">
                  <a:lumMod val="65000"/>
                  <a:lumOff val="35000"/>
                </a:schemeClr>
              </a:solidFill>
            </a:endParaRPr>
          </a:p>
          <a:p>
            <a:pPr marL="742950" lvl="1" indent="-285750">
              <a:buFont typeface="Arial" panose="020B0604020202020204" pitchFamily="34" charset="0"/>
              <a:buChar char="•"/>
            </a:pPr>
            <a:r>
              <a:rPr lang="en-US" sz="1200" dirty="0">
                <a:solidFill>
                  <a:schemeClr val="tx1">
                    <a:lumMod val="65000"/>
                    <a:lumOff val="35000"/>
                  </a:schemeClr>
                </a:solidFill>
              </a:rPr>
              <a:t>9 Liter equivalent sales actual change vs YA</a:t>
            </a:r>
          </a:p>
          <a:p>
            <a:pPr marL="742950" lvl="1" indent="-285750">
              <a:buFont typeface="Arial" panose="020B0604020202020204" pitchFamily="34" charset="0"/>
              <a:buChar char="•"/>
            </a:pPr>
            <a:r>
              <a:rPr lang="en-US" sz="1200" dirty="0">
                <a:solidFill>
                  <a:schemeClr val="tx1">
                    <a:lumMod val="65000"/>
                    <a:lumOff val="35000"/>
                  </a:schemeClr>
                </a:solidFill>
              </a:rPr>
              <a:t>9 Liter equivalent sales % change</a:t>
            </a:r>
          </a:p>
          <a:p>
            <a:pPr marL="742950" lvl="1" indent="-285750">
              <a:buFont typeface="Arial" panose="020B0604020202020204" pitchFamily="34" charset="0"/>
              <a:buChar char="•"/>
            </a:pPr>
            <a:r>
              <a:rPr lang="en-US" sz="1200" dirty="0">
                <a:solidFill>
                  <a:schemeClr val="tx1">
                    <a:lumMod val="65000"/>
                    <a:lumOff val="35000"/>
                  </a:schemeClr>
                </a:solidFill>
              </a:rPr>
              <a:t>All commodity volume</a:t>
            </a:r>
          </a:p>
          <a:p>
            <a:pPr marL="742950" lvl="1" indent="-285750">
              <a:buFont typeface="Arial" panose="020B0604020202020204" pitchFamily="34" charset="0"/>
              <a:buChar char="•"/>
            </a:pPr>
            <a:r>
              <a:rPr lang="en-US" sz="1200" dirty="0">
                <a:solidFill>
                  <a:schemeClr val="tx1">
                    <a:lumMod val="65000"/>
                    <a:lumOff val="35000"/>
                  </a:schemeClr>
                </a:solidFill>
              </a:rPr>
              <a:t>All commodity volume YA</a:t>
            </a:r>
          </a:p>
        </p:txBody>
      </p:sp>
      <p:sp>
        <p:nvSpPr>
          <p:cNvPr id="14" name="TextBox 13">
            <a:extLst>
              <a:ext uri="{FF2B5EF4-FFF2-40B4-BE49-F238E27FC236}">
                <a16:creationId xmlns:a16="http://schemas.microsoft.com/office/drawing/2014/main" id="{BDDF8C71-6556-4C55-8D4A-4F4427C5F335}"/>
              </a:ext>
            </a:extLst>
          </p:cNvPr>
          <p:cNvSpPr txBox="1"/>
          <p:nvPr/>
        </p:nvSpPr>
        <p:spPr>
          <a:xfrm>
            <a:off x="4438863" y="4882378"/>
            <a:ext cx="3806056" cy="369332"/>
          </a:xfrm>
          <a:prstGeom prst="rect">
            <a:avLst/>
          </a:prstGeom>
          <a:noFill/>
        </p:spPr>
        <p:txBody>
          <a:bodyPr wrap="square" rtlCol="0">
            <a:spAutoFit/>
          </a:bodyPr>
          <a:lstStyle/>
          <a:p>
            <a:r>
              <a:rPr lang="en-US" u="sng" dirty="0">
                <a:solidFill>
                  <a:schemeClr val="tx1">
                    <a:lumMod val="65000"/>
                    <a:lumOff val="35000"/>
                  </a:schemeClr>
                </a:solidFill>
              </a:rPr>
              <a:t>The Ranking Report Includes</a:t>
            </a:r>
          </a:p>
        </p:txBody>
      </p:sp>
      <p:sp>
        <p:nvSpPr>
          <p:cNvPr id="15" name="TextBox 14">
            <a:extLst>
              <a:ext uri="{FF2B5EF4-FFF2-40B4-BE49-F238E27FC236}">
                <a16:creationId xmlns:a16="http://schemas.microsoft.com/office/drawing/2014/main" id="{B6AC5F47-B28A-4305-959C-695C69D9A9C7}"/>
              </a:ext>
            </a:extLst>
          </p:cNvPr>
          <p:cNvSpPr txBox="1"/>
          <p:nvPr/>
        </p:nvSpPr>
        <p:spPr>
          <a:xfrm>
            <a:off x="4207360" y="748451"/>
            <a:ext cx="1786278" cy="369332"/>
          </a:xfrm>
          <a:prstGeom prst="rect">
            <a:avLst/>
          </a:prstGeom>
          <a:noFill/>
        </p:spPr>
        <p:txBody>
          <a:bodyPr wrap="square" rtlCol="0">
            <a:spAutoFit/>
          </a:bodyPr>
          <a:lstStyle/>
          <a:p>
            <a:pPr algn="ctr"/>
            <a:r>
              <a:rPr lang="en-US" u="sng" dirty="0">
                <a:solidFill>
                  <a:schemeClr val="tx1">
                    <a:lumMod val="65000"/>
                    <a:lumOff val="35000"/>
                  </a:schemeClr>
                </a:solidFill>
              </a:rPr>
              <a:t>Item Tab</a:t>
            </a:r>
          </a:p>
        </p:txBody>
      </p:sp>
      <p:pic>
        <p:nvPicPr>
          <p:cNvPr id="16" name="Picture 15">
            <a:extLst>
              <a:ext uri="{FF2B5EF4-FFF2-40B4-BE49-F238E27FC236}">
                <a16:creationId xmlns:a16="http://schemas.microsoft.com/office/drawing/2014/main" id="{BA94AC3E-6F31-409B-BA31-943831756B02}"/>
              </a:ext>
            </a:extLst>
          </p:cNvPr>
          <p:cNvPicPr>
            <a:picLocks noChangeAspect="1"/>
          </p:cNvPicPr>
          <p:nvPr/>
        </p:nvPicPr>
        <p:blipFill rotWithShape="1">
          <a:blip r:embed="rId4"/>
          <a:srcRect l="4285" t="18285" r="5765" b="19482"/>
          <a:stretch/>
        </p:blipFill>
        <p:spPr>
          <a:xfrm>
            <a:off x="9746661" y="6258186"/>
            <a:ext cx="2326493" cy="482367"/>
          </a:xfrm>
          <a:prstGeom prst="rect">
            <a:avLst/>
          </a:prstGeom>
        </p:spPr>
      </p:pic>
    </p:spTree>
    <p:extLst>
      <p:ext uri="{BB962C8B-B14F-4D97-AF65-F5344CB8AC3E}">
        <p14:creationId xmlns:p14="http://schemas.microsoft.com/office/powerpoint/2010/main" val="27907827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4C2E2CC1-EBB5-4327-B53D-73E8912E96E2}"/>
              </a:ext>
            </a:extLst>
          </p:cNvPr>
          <p:cNvCxnSpPr>
            <a:cxnSpLocks/>
          </p:cNvCxnSpPr>
          <p:nvPr/>
        </p:nvCxnSpPr>
        <p:spPr>
          <a:xfrm>
            <a:off x="622434" y="780297"/>
            <a:ext cx="11006356" cy="0"/>
          </a:xfrm>
          <a:prstGeom prst="line">
            <a:avLst/>
          </a:prstGeom>
          <a:ln w="12700"/>
        </p:spPr>
        <p:style>
          <a:lnRef idx="1">
            <a:schemeClr val="accent2"/>
          </a:lnRef>
          <a:fillRef idx="0">
            <a:schemeClr val="accent2"/>
          </a:fillRef>
          <a:effectRef idx="0">
            <a:schemeClr val="accent2"/>
          </a:effectRef>
          <a:fontRef idx="minor">
            <a:schemeClr val="tx1"/>
          </a:fontRef>
        </p:style>
      </p:cxnSp>
      <p:sp>
        <p:nvSpPr>
          <p:cNvPr id="11" name="Rectangle: Rounded Corners 10">
            <a:extLst>
              <a:ext uri="{FF2B5EF4-FFF2-40B4-BE49-F238E27FC236}">
                <a16:creationId xmlns:a16="http://schemas.microsoft.com/office/drawing/2014/main" id="{E82B3816-175D-4E00-B8D3-DF6A7E3B00DB}"/>
              </a:ext>
            </a:extLst>
          </p:cNvPr>
          <p:cNvSpPr/>
          <p:nvPr/>
        </p:nvSpPr>
        <p:spPr>
          <a:xfrm>
            <a:off x="2884351" y="1565663"/>
            <a:ext cx="2297775" cy="3021402"/>
          </a:xfrm>
          <a:prstGeom prst="roundRect">
            <a:avLst/>
          </a:prstGeom>
          <a:noFill/>
          <a:ln w="28575">
            <a:solidFill>
              <a:schemeClr val="accent2">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DC38DF2A-D98D-4A49-913A-14C65D44BA3A}"/>
              </a:ext>
            </a:extLst>
          </p:cNvPr>
          <p:cNvPicPr>
            <a:picLocks noChangeAspect="1"/>
          </p:cNvPicPr>
          <p:nvPr/>
        </p:nvPicPr>
        <p:blipFill>
          <a:blip r:embed="rId2"/>
          <a:stretch>
            <a:fillRect/>
          </a:stretch>
        </p:blipFill>
        <p:spPr>
          <a:xfrm>
            <a:off x="111852" y="5651855"/>
            <a:ext cx="1540537" cy="1198779"/>
          </a:xfrm>
          <a:prstGeom prst="rect">
            <a:avLst/>
          </a:prstGeom>
        </p:spPr>
      </p:pic>
      <p:sp>
        <p:nvSpPr>
          <p:cNvPr id="12" name="TextBox 11">
            <a:extLst>
              <a:ext uri="{FF2B5EF4-FFF2-40B4-BE49-F238E27FC236}">
                <a16:creationId xmlns:a16="http://schemas.microsoft.com/office/drawing/2014/main" id="{72D49337-A24C-4F2F-B01C-9C0267F83115}"/>
              </a:ext>
            </a:extLst>
          </p:cNvPr>
          <p:cNvSpPr txBox="1"/>
          <p:nvPr/>
        </p:nvSpPr>
        <p:spPr>
          <a:xfrm>
            <a:off x="2441195" y="2186807"/>
            <a:ext cx="2740931" cy="646331"/>
          </a:xfrm>
          <a:prstGeom prst="rect">
            <a:avLst/>
          </a:prstGeom>
          <a:noFill/>
        </p:spPr>
        <p:txBody>
          <a:bodyPr wrap="square" rtlCol="0">
            <a:spAutoFit/>
          </a:bodyPr>
          <a:lstStyle/>
          <a:p>
            <a:pPr lvl="1"/>
            <a:r>
              <a:rPr lang="en-US" sz="1200" dirty="0">
                <a:solidFill>
                  <a:schemeClr val="tx1">
                    <a:lumMod val="65000"/>
                    <a:lumOff val="35000"/>
                  </a:schemeClr>
                </a:solidFill>
              </a:rPr>
              <a:t>Use the search boxes to easily find and filter for desired data</a:t>
            </a:r>
          </a:p>
          <a:p>
            <a:pPr lvl="1"/>
            <a:endParaRPr lang="en-US" sz="1200" dirty="0">
              <a:solidFill>
                <a:schemeClr val="tx1">
                  <a:lumMod val="65000"/>
                  <a:lumOff val="35000"/>
                </a:schemeClr>
              </a:solidFill>
            </a:endParaRPr>
          </a:p>
        </p:txBody>
      </p:sp>
      <p:sp>
        <p:nvSpPr>
          <p:cNvPr id="14" name="TextBox 13">
            <a:extLst>
              <a:ext uri="{FF2B5EF4-FFF2-40B4-BE49-F238E27FC236}">
                <a16:creationId xmlns:a16="http://schemas.microsoft.com/office/drawing/2014/main" id="{BDDF8C71-6556-4C55-8D4A-4F4427C5F335}"/>
              </a:ext>
            </a:extLst>
          </p:cNvPr>
          <p:cNvSpPr txBox="1"/>
          <p:nvPr/>
        </p:nvSpPr>
        <p:spPr>
          <a:xfrm>
            <a:off x="3209958" y="1565662"/>
            <a:ext cx="1578595" cy="646331"/>
          </a:xfrm>
          <a:prstGeom prst="rect">
            <a:avLst/>
          </a:prstGeom>
          <a:noFill/>
        </p:spPr>
        <p:txBody>
          <a:bodyPr wrap="square" rtlCol="0">
            <a:spAutoFit/>
          </a:bodyPr>
          <a:lstStyle/>
          <a:p>
            <a:pPr algn="ctr"/>
            <a:r>
              <a:rPr lang="en-US" u="sng" dirty="0">
                <a:solidFill>
                  <a:schemeClr val="tx1">
                    <a:lumMod val="65000"/>
                    <a:lumOff val="35000"/>
                  </a:schemeClr>
                </a:solidFill>
              </a:rPr>
              <a:t>Available Data Selections</a:t>
            </a:r>
          </a:p>
        </p:txBody>
      </p:sp>
      <p:pic>
        <p:nvPicPr>
          <p:cNvPr id="3" name="Picture 2">
            <a:extLst>
              <a:ext uri="{FF2B5EF4-FFF2-40B4-BE49-F238E27FC236}">
                <a16:creationId xmlns:a16="http://schemas.microsoft.com/office/drawing/2014/main" id="{EF130516-9742-438B-9F28-B0C556DF741B}"/>
              </a:ext>
            </a:extLst>
          </p:cNvPr>
          <p:cNvPicPr>
            <a:picLocks noChangeAspect="1"/>
          </p:cNvPicPr>
          <p:nvPr/>
        </p:nvPicPr>
        <p:blipFill>
          <a:blip r:embed="rId3"/>
          <a:stretch>
            <a:fillRect/>
          </a:stretch>
        </p:blipFill>
        <p:spPr>
          <a:xfrm>
            <a:off x="487047" y="1489443"/>
            <a:ext cx="2235510" cy="2997058"/>
          </a:xfrm>
          <a:prstGeom prst="rect">
            <a:avLst/>
          </a:prstGeom>
        </p:spPr>
      </p:pic>
      <p:pic>
        <p:nvPicPr>
          <p:cNvPr id="15" name="Picture 14">
            <a:extLst>
              <a:ext uri="{FF2B5EF4-FFF2-40B4-BE49-F238E27FC236}">
                <a16:creationId xmlns:a16="http://schemas.microsoft.com/office/drawing/2014/main" id="{D1118BDE-783B-495A-86CD-928B68F3ACB7}"/>
              </a:ext>
            </a:extLst>
          </p:cNvPr>
          <p:cNvPicPr>
            <a:picLocks noChangeAspect="1"/>
          </p:cNvPicPr>
          <p:nvPr/>
        </p:nvPicPr>
        <p:blipFill>
          <a:blip r:embed="rId4"/>
          <a:stretch>
            <a:fillRect/>
          </a:stretch>
        </p:blipFill>
        <p:spPr>
          <a:xfrm>
            <a:off x="8098784" y="1206145"/>
            <a:ext cx="3629025" cy="4076700"/>
          </a:xfrm>
          <a:prstGeom prst="rect">
            <a:avLst/>
          </a:prstGeom>
        </p:spPr>
      </p:pic>
      <p:cxnSp>
        <p:nvCxnSpPr>
          <p:cNvPr id="19" name="Straight Connector 18">
            <a:extLst>
              <a:ext uri="{FF2B5EF4-FFF2-40B4-BE49-F238E27FC236}">
                <a16:creationId xmlns:a16="http://schemas.microsoft.com/office/drawing/2014/main" id="{B31BBC19-16F6-40B1-8D34-CA705068BD72}"/>
              </a:ext>
            </a:extLst>
          </p:cNvPr>
          <p:cNvCxnSpPr>
            <a:cxnSpLocks/>
          </p:cNvCxnSpPr>
          <p:nvPr/>
        </p:nvCxnSpPr>
        <p:spPr>
          <a:xfrm>
            <a:off x="0" y="1206145"/>
            <a:ext cx="12192000" cy="0"/>
          </a:xfrm>
          <a:prstGeom prst="line">
            <a:avLst/>
          </a:prstGeom>
          <a:ln w="28575"/>
        </p:spPr>
        <p:style>
          <a:lnRef idx="1">
            <a:schemeClr val="accent3"/>
          </a:lnRef>
          <a:fillRef idx="0">
            <a:schemeClr val="accent3"/>
          </a:fillRef>
          <a:effectRef idx="0">
            <a:schemeClr val="accent3"/>
          </a:effectRef>
          <a:fontRef idx="minor">
            <a:schemeClr val="tx1"/>
          </a:fontRef>
        </p:style>
      </p:cxnSp>
      <p:cxnSp>
        <p:nvCxnSpPr>
          <p:cNvPr id="20" name="Straight Connector 19">
            <a:extLst>
              <a:ext uri="{FF2B5EF4-FFF2-40B4-BE49-F238E27FC236}">
                <a16:creationId xmlns:a16="http://schemas.microsoft.com/office/drawing/2014/main" id="{E9F6C95F-B142-446B-B628-5F57E83517BF}"/>
              </a:ext>
            </a:extLst>
          </p:cNvPr>
          <p:cNvCxnSpPr>
            <a:cxnSpLocks/>
          </p:cNvCxnSpPr>
          <p:nvPr/>
        </p:nvCxnSpPr>
        <p:spPr>
          <a:xfrm>
            <a:off x="0" y="5477110"/>
            <a:ext cx="12192000" cy="9290"/>
          </a:xfrm>
          <a:prstGeom prst="line">
            <a:avLst/>
          </a:prstGeom>
          <a:ln w="28575"/>
        </p:spPr>
        <p:style>
          <a:lnRef idx="1">
            <a:schemeClr val="accent3"/>
          </a:lnRef>
          <a:fillRef idx="0">
            <a:schemeClr val="accent3"/>
          </a:fillRef>
          <a:effectRef idx="0">
            <a:schemeClr val="accent3"/>
          </a:effectRef>
          <a:fontRef idx="minor">
            <a:schemeClr val="tx1"/>
          </a:fontRef>
        </p:style>
      </p:cxnSp>
      <p:cxnSp>
        <p:nvCxnSpPr>
          <p:cNvPr id="21" name="Straight Connector 20">
            <a:extLst>
              <a:ext uri="{FF2B5EF4-FFF2-40B4-BE49-F238E27FC236}">
                <a16:creationId xmlns:a16="http://schemas.microsoft.com/office/drawing/2014/main" id="{BCEE726A-00CB-4AE6-9CC5-B36FDB26F15A}"/>
              </a:ext>
            </a:extLst>
          </p:cNvPr>
          <p:cNvCxnSpPr>
            <a:cxnSpLocks/>
          </p:cNvCxnSpPr>
          <p:nvPr/>
        </p:nvCxnSpPr>
        <p:spPr>
          <a:xfrm>
            <a:off x="5386308" y="1196855"/>
            <a:ext cx="48725" cy="4280255"/>
          </a:xfrm>
          <a:prstGeom prst="line">
            <a:avLst/>
          </a:prstGeom>
          <a:ln w="28575"/>
        </p:spPr>
        <p:style>
          <a:lnRef idx="1">
            <a:schemeClr val="accent3"/>
          </a:lnRef>
          <a:fillRef idx="0">
            <a:schemeClr val="accent3"/>
          </a:fillRef>
          <a:effectRef idx="0">
            <a:schemeClr val="accent3"/>
          </a:effectRef>
          <a:fontRef idx="minor">
            <a:schemeClr val="tx1"/>
          </a:fontRef>
        </p:style>
      </p:cxnSp>
      <p:sp>
        <p:nvSpPr>
          <p:cNvPr id="32" name="TextBox 31">
            <a:extLst>
              <a:ext uri="{FF2B5EF4-FFF2-40B4-BE49-F238E27FC236}">
                <a16:creationId xmlns:a16="http://schemas.microsoft.com/office/drawing/2014/main" id="{2DD60BD2-FE94-4DF3-92BC-C68575816C41}"/>
              </a:ext>
            </a:extLst>
          </p:cNvPr>
          <p:cNvSpPr txBox="1"/>
          <p:nvPr/>
        </p:nvSpPr>
        <p:spPr>
          <a:xfrm>
            <a:off x="5873769" y="1565663"/>
            <a:ext cx="1786278" cy="646331"/>
          </a:xfrm>
          <a:prstGeom prst="rect">
            <a:avLst/>
          </a:prstGeom>
          <a:noFill/>
        </p:spPr>
        <p:txBody>
          <a:bodyPr wrap="square" rtlCol="0">
            <a:spAutoFit/>
          </a:bodyPr>
          <a:lstStyle/>
          <a:p>
            <a:pPr algn="ctr"/>
            <a:r>
              <a:rPr lang="en-US" u="sng" dirty="0">
                <a:solidFill>
                  <a:schemeClr val="tx1">
                    <a:lumMod val="65000"/>
                    <a:lumOff val="35000"/>
                  </a:schemeClr>
                </a:solidFill>
              </a:rPr>
              <a:t>Available Summary Tabs</a:t>
            </a:r>
          </a:p>
        </p:txBody>
      </p:sp>
      <p:sp>
        <p:nvSpPr>
          <p:cNvPr id="34" name="TextBox 33">
            <a:extLst>
              <a:ext uri="{FF2B5EF4-FFF2-40B4-BE49-F238E27FC236}">
                <a16:creationId xmlns:a16="http://schemas.microsoft.com/office/drawing/2014/main" id="{4DCCBA74-85D4-468E-AC66-E03ECB9FD54F}"/>
              </a:ext>
            </a:extLst>
          </p:cNvPr>
          <p:cNvSpPr txBox="1"/>
          <p:nvPr/>
        </p:nvSpPr>
        <p:spPr>
          <a:xfrm>
            <a:off x="5104886" y="2223503"/>
            <a:ext cx="2873220" cy="1569660"/>
          </a:xfrm>
          <a:prstGeom prst="rect">
            <a:avLst/>
          </a:prstGeom>
          <a:noFill/>
        </p:spPr>
        <p:txBody>
          <a:bodyPr wrap="square" rtlCol="0">
            <a:spAutoFit/>
          </a:bodyPr>
          <a:lstStyle/>
          <a:p>
            <a:pPr lvl="1" algn="ctr"/>
            <a:r>
              <a:rPr lang="en-US" sz="1200" dirty="0">
                <a:solidFill>
                  <a:schemeClr val="tx1">
                    <a:lumMod val="65000"/>
                    <a:lumOff val="35000"/>
                  </a:schemeClr>
                </a:solidFill>
              </a:rPr>
              <a:t>The report includes 5 different tabs to provide a quick data summary</a:t>
            </a:r>
          </a:p>
          <a:p>
            <a:pPr marL="628650" lvl="1" indent="-171450">
              <a:buFont typeface="Arial" panose="020B0604020202020204" pitchFamily="34" charset="0"/>
              <a:buChar char="•"/>
            </a:pPr>
            <a:endParaRPr lang="en-US" sz="1200" dirty="0">
              <a:solidFill>
                <a:schemeClr val="tx1">
                  <a:lumMod val="65000"/>
                  <a:lumOff val="35000"/>
                </a:schemeClr>
              </a:solidFill>
            </a:endParaRPr>
          </a:p>
          <a:p>
            <a:pPr marL="1085850" lvl="2" indent="-171450">
              <a:buFont typeface="Arial" panose="020B0604020202020204" pitchFamily="34" charset="0"/>
              <a:buChar char="•"/>
            </a:pPr>
            <a:r>
              <a:rPr lang="en-US" sz="1200" dirty="0">
                <a:solidFill>
                  <a:schemeClr val="tx1">
                    <a:lumMod val="65000"/>
                    <a:lumOff val="35000"/>
                  </a:schemeClr>
                </a:solidFill>
              </a:rPr>
              <a:t>Item</a:t>
            </a:r>
          </a:p>
          <a:p>
            <a:pPr marL="1085850" lvl="2" indent="-171450">
              <a:buFont typeface="Arial" panose="020B0604020202020204" pitchFamily="34" charset="0"/>
              <a:buChar char="•"/>
            </a:pPr>
            <a:r>
              <a:rPr lang="en-US" sz="1200" dirty="0">
                <a:solidFill>
                  <a:schemeClr val="tx1">
                    <a:lumMod val="65000"/>
                    <a:lumOff val="35000"/>
                  </a:schemeClr>
                </a:solidFill>
              </a:rPr>
              <a:t>Brand </a:t>
            </a:r>
          </a:p>
          <a:p>
            <a:pPr marL="1085850" lvl="2" indent="-171450">
              <a:buFont typeface="Arial" panose="020B0604020202020204" pitchFamily="34" charset="0"/>
              <a:buChar char="•"/>
            </a:pPr>
            <a:r>
              <a:rPr lang="en-US" sz="1200" dirty="0">
                <a:solidFill>
                  <a:schemeClr val="tx1">
                    <a:lumMod val="65000"/>
                    <a:lumOff val="35000"/>
                  </a:schemeClr>
                </a:solidFill>
              </a:rPr>
              <a:t>Supplier</a:t>
            </a:r>
          </a:p>
          <a:p>
            <a:pPr marL="1085850" lvl="2" indent="-171450">
              <a:buFont typeface="Arial" panose="020B0604020202020204" pitchFamily="34" charset="0"/>
              <a:buChar char="•"/>
            </a:pPr>
            <a:r>
              <a:rPr lang="en-US" sz="1200" dirty="0">
                <a:solidFill>
                  <a:schemeClr val="tx1">
                    <a:lumMod val="65000"/>
                    <a:lumOff val="35000"/>
                  </a:schemeClr>
                </a:solidFill>
              </a:rPr>
              <a:t>Varietal</a:t>
            </a:r>
          </a:p>
          <a:p>
            <a:pPr marL="1085850" lvl="2" indent="-171450">
              <a:buFont typeface="Arial" panose="020B0604020202020204" pitchFamily="34" charset="0"/>
              <a:buChar char="•"/>
            </a:pPr>
            <a:r>
              <a:rPr lang="en-US" sz="1200" dirty="0">
                <a:solidFill>
                  <a:schemeClr val="tx1">
                    <a:lumMod val="65000"/>
                    <a:lumOff val="35000"/>
                  </a:schemeClr>
                </a:solidFill>
              </a:rPr>
              <a:t>Price Tier</a:t>
            </a:r>
          </a:p>
        </p:txBody>
      </p:sp>
      <p:sp>
        <p:nvSpPr>
          <p:cNvPr id="35" name="Rectangle: Rounded Corners 34">
            <a:extLst>
              <a:ext uri="{FF2B5EF4-FFF2-40B4-BE49-F238E27FC236}">
                <a16:creationId xmlns:a16="http://schemas.microsoft.com/office/drawing/2014/main" id="{4A565994-D9A4-4B9F-AB13-DA0929953EBC}"/>
              </a:ext>
            </a:extLst>
          </p:cNvPr>
          <p:cNvSpPr/>
          <p:nvPr/>
        </p:nvSpPr>
        <p:spPr>
          <a:xfrm>
            <a:off x="5559652" y="1565663"/>
            <a:ext cx="2297775" cy="3021402"/>
          </a:xfrm>
          <a:prstGeom prst="roundRect">
            <a:avLst/>
          </a:prstGeom>
          <a:noFill/>
          <a:ln w="28575">
            <a:solidFill>
              <a:schemeClr val="accent2">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itle 1">
            <a:extLst>
              <a:ext uri="{FF2B5EF4-FFF2-40B4-BE49-F238E27FC236}">
                <a16:creationId xmlns:a16="http://schemas.microsoft.com/office/drawing/2014/main" id="{C3D7CCC5-FD7A-4E18-9D3E-B6375DA582F7}"/>
              </a:ext>
            </a:extLst>
          </p:cNvPr>
          <p:cNvSpPr>
            <a:spLocks noGrp="1"/>
          </p:cNvSpPr>
          <p:nvPr>
            <p:ph type="title"/>
          </p:nvPr>
        </p:nvSpPr>
        <p:spPr>
          <a:xfrm>
            <a:off x="3515255" y="-184953"/>
            <a:ext cx="4144791" cy="1325563"/>
          </a:xfrm>
        </p:spPr>
        <p:txBody>
          <a:bodyPr>
            <a:normAutofit/>
          </a:bodyPr>
          <a:lstStyle/>
          <a:p>
            <a:pPr algn="r"/>
            <a:r>
              <a:rPr lang="en-US" sz="2800" dirty="0">
                <a:solidFill>
                  <a:schemeClr val="tx1">
                    <a:lumMod val="65000"/>
                    <a:lumOff val="35000"/>
                  </a:schemeClr>
                </a:solidFill>
                <a:latin typeface="Arial Black" panose="020B0A04020102020204" pitchFamily="34" charset="0"/>
              </a:rPr>
              <a:t>RANKING REPORT</a:t>
            </a:r>
          </a:p>
        </p:txBody>
      </p:sp>
      <p:sp>
        <p:nvSpPr>
          <p:cNvPr id="17" name="TextBox 16">
            <a:extLst>
              <a:ext uri="{FF2B5EF4-FFF2-40B4-BE49-F238E27FC236}">
                <a16:creationId xmlns:a16="http://schemas.microsoft.com/office/drawing/2014/main" id="{70D8A8D5-74B8-40CC-BD3F-D866F619B0C0}"/>
              </a:ext>
            </a:extLst>
          </p:cNvPr>
          <p:cNvSpPr txBox="1"/>
          <p:nvPr/>
        </p:nvSpPr>
        <p:spPr>
          <a:xfrm>
            <a:off x="2756411" y="2462518"/>
            <a:ext cx="2740931" cy="1938992"/>
          </a:xfrm>
          <a:prstGeom prst="rect">
            <a:avLst/>
          </a:prstGeom>
          <a:noFill/>
        </p:spPr>
        <p:txBody>
          <a:bodyPr wrap="square" rtlCol="0">
            <a:spAutoFit/>
          </a:bodyPr>
          <a:lstStyle/>
          <a:p>
            <a:pPr lvl="1"/>
            <a:endParaRPr lang="en-US" sz="1200" dirty="0">
              <a:solidFill>
                <a:schemeClr val="tx1">
                  <a:lumMod val="65000"/>
                  <a:lumOff val="35000"/>
                </a:schemeClr>
              </a:solidFill>
            </a:endParaRPr>
          </a:p>
          <a:p>
            <a:pPr marL="628650" lvl="1" indent="-171450">
              <a:buFont typeface="Arial" panose="020B0604020202020204" pitchFamily="34" charset="0"/>
              <a:buChar char="•"/>
            </a:pPr>
            <a:r>
              <a:rPr lang="en-US" sz="1200" dirty="0">
                <a:solidFill>
                  <a:schemeClr val="tx1">
                    <a:lumMod val="65000"/>
                    <a:lumOff val="35000"/>
                  </a:schemeClr>
                </a:solidFill>
              </a:rPr>
              <a:t>Time (L4W, L13W, L26W, L52W)</a:t>
            </a:r>
          </a:p>
          <a:p>
            <a:pPr marL="628650" lvl="1" indent="-171450">
              <a:buFont typeface="Arial" panose="020B0604020202020204" pitchFamily="34" charset="0"/>
              <a:buChar char="•"/>
            </a:pPr>
            <a:r>
              <a:rPr lang="en-US" sz="1200" dirty="0">
                <a:solidFill>
                  <a:schemeClr val="tx1">
                    <a:lumMod val="65000"/>
                    <a:lumOff val="35000"/>
                  </a:schemeClr>
                </a:solidFill>
              </a:rPr>
              <a:t>Market </a:t>
            </a:r>
          </a:p>
          <a:p>
            <a:pPr marL="628650" lvl="1" indent="-171450">
              <a:buFont typeface="Arial" panose="020B0604020202020204" pitchFamily="34" charset="0"/>
              <a:buChar char="•"/>
            </a:pPr>
            <a:r>
              <a:rPr lang="en-US" sz="1200" dirty="0">
                <a:solidFill>
                  <a:schemeClr val="tx1">
                    <a:lumMod val="65000"/>
                    <a:lumOff val="35000"/>
                  </a:schemeClr>
                </a:solidFill>
              </a:rPr>
              <a:t>Supplier</a:t>
            </a:r>
          </a:p>
          <a:p>
            <a:pPr marL="628650" lvl="1" indent="-171450">
              <a:buFont typeface="Arial" panose="020B0604020202020204" pitchFamily="34" charset="0"/>
              <a:buChar char="•"/>
            </a:pPr>
            <a:r>
              <a:rPr lang="en-US" sz="1200" dirty="0">
                <a:solidFill>
                  <a:schemeClr val="tx1">
                    <a:lumMod val="65000"/>
                    <a:lumOff val="35000"/>
                  </a:schemeClr>
                </a:solidFill>
              </a:rPr>
              <a:t>Brand</a:t>
            </a:r>
          </a:p>
          <a:p>
            <a:pPr marL="628650" lvl="1" indent="-171450">
              <a:buFont typeface="Arial" panose="020B0604020202020204" pitchFamily="34" charset="0"/>
              <a:buChar char="•"/>
            </a:pPr>
            <a:r>
              <a:rPr lang="en-US" sz="1200" dirty="0">
                <a:solidFill>
                  <a:schemeClr val="tx1">
                    <a:lumMod val="65000"/>
                    <a:lumOff val="35000"/>
                  </a:schemeClr>
                </a:solidFill>
              </a:rPr>
              <a:t>Size</a:t>
            </a:r>
          </a:p>
          <a:p>
            <a:pPr marL="628650" lvl="1" indent="-171450">
              <a:buFont typeface="Arial" panose="020B0604020202020204" pitchFamily="34" charset="0"/>
              <a:buChar char="•"/>
            </a:pPr>
            <a:r>
              <a:rPr lang="en-US" sz="1200" dirty="0">
                <a:solidFill>
                  <a:schemeClr val="tx1">
                    <a:lumMod val="65000"/>
                    <a:lumOff val="35000"/>
                  </a:schemeClr>
                </a:solidFill>
              </a:rPr>
              <a:t>Country of Origin</a:t>
            </a:r>
          </a:p>
          <a:p>
            <a:pPr marL="628650" lvl="1" indent="-171450">
              <a:buFont typeface="Arial" panose="020B0604020202020204" pitchFamily="34" charset="0"/>
              <a:buChar char="•"/>
            </a:pPr>
            <a:r>
              <a:rPr lang="en-US" sz="1200" dirty="0">
                <a:solidFill>
                  <a:schemeClr val="tx1">
                    <a:lumMod val="65000"/>
                    <a:lumOff val="35000"/>
                  </a:schemeClr>
                </a:solidFill>
              </a:rPr>
              <a:t>Price Tier</a:t>
            </a:r>
          </a:p>
          <a:p>
            <a:pPr marL="628650" lvl="1" indent="-171450">
              <a:buFont typeface="Arial" panose="020B0604020202020204" pitchFamily="34" charset="0"/>
              <a:buChar char="•"/>
            </a:pPr>
            <a:r>
              <a:rPr lang="en-US" sz="1200" dirty="0">
                <a:solidFill>
                  <a:schemeClr val="tx1">
                    <a:lumMod val="65000"/>
                    <a:lumOff val="35000"/>
                  </a:schemeClr>
                </a:solidFill>
              </a:rPr>
              <a:t>Varietal</a:t>
            </a:r>
          </a:p>
        </p:txBody>
      </p:sp>
      <p:pic>
        <p:nvPicPr>
          <p:cNvPr id="22" name="Picture 21">
            <a:extLst>
              <a:ext uri="{FF2B5EF4-FFF2-40B4-BE49-F238E27FC236}">
                <a16:creationId xmlns:a16="http://schemas.microsoft.com/office/drawing/2014/main" id="{B30CAAE2-7745-4CE3-BD2F-F185AAF416DD}"/>
              </a:ext>
            </a:extLst>
          </p:cNvPr>
          <p:cNvPicPr>
            <a:picLocks noChangeAspect="1"/>
          </p:cNvPicPr>
          <p:nvPr/>
        </p:nvPicPr>
        <p:blipFill rotWithShape="1">
          <a:blip r:embed="rId5"/>
          <a:srcRect l="4285" t="18285" r="5765" b="19482"/>
          <a:stretch/>
        </p:blipFill>
        <p:spPr>
          <a:xfrm>
            <a:off x="9746661" y="6258186"/>
            <a:ext cx="2326493" cy="482367"/>
          </a:xfrm>
          <a:prstGeom prst="rect">
            <a:avLst/>
          </a:prstGeom>
        </p:spPr>
      </p:pic>
    </p:spTree>
    <p:extLst>
      <p:ext uri="{BB962C8B-B14F-4D97-AF65-F5344CB8AC3E}">
        <p14:creationId xmlns:p14="http://schemas.microsoft.com/office/powerpoint/2010/main" val="11508252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4C2E2CC1-EBB5-4327-B53D-73E8912E96E2}"/>
              </a:ext>
            </a:extLst>
          </p:cNvPr>
          <p:cNvCxnSpPr>
            <a:cxnSpLocks/>
          </p:cNvCxnSpPr>
          <p:nvPr/>
        </p:nvCxnSpPr>
        <p:spPr>
          <a:xfrm>
            <a:off x="721453" y="662730"/>
            <a:ext cx="11006356" cy="0"/>
          </a:xfrm>
          <a:prstGeom prst="line">
            <a:avLst/>
          </a:prstGeom>
          <a:ln w="12700"/>
        </p:spPr>
        <p:style>
          <a:lnRef idx="1">
            <a:schemeClr val="accent2"/>
          </a:lnRef>
          <a:fillRef idx="0">
            <a:schemeClr val="accent2"/>
          </a:fillRef>
          <a:effectRef idx="0">
            <a:schemeClr val="accent2"/>
          </a:effectRef>
          <a:fontRef idx="minor">
            <a:schemeClr val="tx1"/>
          </a:fontRef>
        </p:style>
      </p:cxnSp>
      <p:pic>
        <p:nvPicPr>
          <p:cNvPr id="6" name="Picture 5">
            <a:extLst>
              <a:ext uri="{FF2B5EF4-FFF2-40B4-BE49-F238E27FC236}">
                <a16:creationId xmlns:a16="http://schemas.microsoft.com/office/drawing/2014/main" id="{DC38DF2A-D98D-4A49-913A-14C65D44BA3A}"/>
              </a:ext>
            </a:extLst>
          </p:cNvPr>
          <p:cNvPicPr>
            <a:picLocks noChangeAspect="1"/>
          </p:cNvPicPr>
          <p:nvPr/>
        </p:nvPicPr>
        <p:blipFill>
          <a:blip r:embed="rId2">
            <a:clrChange>
              <a:clrFrom>
                <a:srgbClr val="F8F9FA"/>
              </a:clrFrom>
              <a:clrTo>
                <a:srgbClr val="F8F9FA">
                  <a:alpha val="0"/>
                </a:srgbClr>
              </a:clrTo>
            </a:clrChange>
          </a:blip>
          <a:stretch>
            <a:fillRect/>
          </a:stretch>
        </p:blipFill>
        <p:spPr>
          <a:xfrm>
            <a:off x="111852" y="5651855"/>
            <a:ext cx="1540537" cy="1198779"/>
          </a:xfrm>
          <a:prstGeom prst="rect">
            <a:avLst/>
          </a:prstGeom>
        </p:spPr>
      </p:pic>
      <p:pic>
        <p:nvPicPr>
          <p:cNvPr id="4" name="Picture 3">
            <a:extLst>
              <a:ext uri="{FF2B5EF4-FFF2-40B4-BE49-F238E27FC236}">
                <a16:creationId xmlns:a16="http://schemas.microsoft.com/office/drawing/2014/main" id="{EA39EBF8-38E5-4443-8CE6-50FB8CB67B49}"/>
              </a:ext>
            </a:extLst>
          </p:cNvPr>
          <p:cNvPicPr>
            <a:picLocks noChangeAspect="1"/>
          </p:cNvPicPr>
          <p:nvPr/>
        </p:nvPicPr>
        <p:blipFill>
          <a:blip r:embed="rId3"/>
          <a:stretch>
            <a:fillRect/>
          </a:stretch>
        </p:blipFill>
        <p:spPr>
          <a:xfrm>
            <a:off x="560882" y="736949"/>
            <a:ext cx="4285527" cy="1879215"/>
          </a:xfrm>
          <a:prstGeom prst="rect">
            <a:avLst/>
          </a:prstGeom>
        </p:spPr>
      </p:pic>
      <p:pic>
        <p:nvPicPr>
          <p:cNvPr id="7" name="Picture 6">
            <a:extLst>
              <a:ext uri="{FF2B5EF4-FFF2-40B4-BE49-F238E27FC236}">
                <a16:creationId xmlns:a16="http://schemas.microsoft.com/office/drawing/2014/main" id="{3826C4FF-535F-409C-90F8-AC43264F7149}"/>
              </a:ext>
            </a:extLst>
          </p:cNvPr>
          <p:cNvPicPr>
            <a:picLocks noChangeAspect="1"/>
          </p:cNvPicPr>
          <p:nvPr/>
        </p:nvPicPr>
        <p:blipFill>
          <a:blip r:embed="rId4"/>
          <a:stretch>
            <a:fillRect/>
          </a:stretch>
        </p:blipFill>
        <p:spPr>
          <a:xfrm>
            <a:off x="7080277" y="821743"/>
            <a:ext cx="4336606" cy="1879196"/>
          </a:xfrm>
          <a:prstGeom prst="rect">
            <a:avLst/>
          </a:prstGeom>
        </p:spPr>
      </p:pic>
      <p:pic>
        <p:nvPicPr>
          <p:cNvPr id="9" name="Picture 8">
            <a:extLst>
              <a:ext uri="{FF2B5EF4-FFF2-40B4-BE49-F238E27FC236}">
                <a16:creationId xmlns:a16="http://schemas.microsoft.com/office/drawing/2014/main" id="{284E1944-F7C0-4C7D-82A3-A9CBE8CFCA5A}"/>
              </a:ext>
            </a:extLst>
          </p:cNvPr>
          <p:cNvPicPr>
            <a:picLocks noChangeAspect="1"/>
          </p:cNvPicPr>
          <p:nvPr/>
        </p:nvPicPr>
        <p:blipFill>
          <a:blip r:embed="rId5"/>
          <a:stretch>
            <a:fillRect/>
          </a:stretch>
        </p:blipFill>
        <p:spPr>
          <a:xfrm>
            <a:off x="509802" y="2998132"/>
            <a:ext cx="4336607" cy="1894042"/>
          </a:xfrm>
          <a:prstGeom prst="rect">
            <a:avLst/>
          </a:prstGeom>
        </p:spPr>
      </p:pic>
      <p:pic>
        <p:nvPicPr>
          <p:cNvPr id="10" name="Picture 9">
            <a:extLst>
              <a:ext uri="{FF2B5EF4-FFF2-40B4-BE49-F238E27FC236}">
                <a16:creationId xmlns:a16="http://schemas.microsoft.com/office/drawing/2014/main" id="{6AA7126A-2BE6-4BBD-B7EF-3F442230CFD2}"/>
              </a:ext>
            </a:extLst>
          </p:cNvPr>
          <p:cNvPicPr>
            <a:picLocks noChangeAspect="1"/>
          </p:cNvPicPr>
          <p:nvPr/>
        </p:nvPicPr>
        <p:blipFill>
          <a:blip r:embed="rId6"/>
          <a:stretch>
            <a:fillRect/>
          </a:stretch>
        </p:blipFill>
        <p:spPr>
          <a:xfrm>
            <a:off x="6971220" y="2950828"/>
            <a:ext cx="4311378" cy="1894042"/>
          </a:xfrm>
          <a:prstGeom prst="rect">
            <a:avLst/>
          </a:prstGeom>
        </p:spPr>
      </p:pic>
      <p:pic>
        <p:nvPicPr>
          <p:cNvPr id="13" name="Picture 12">
            <a:extLst>
              <a:ext uri="{FF2B5EF4-FFF2-40B4-BE49-F238E27FC236}">
                <a16:creationId xmlns:a16="http://schemas.microsoft.com/office/drawing/2014/main" id="{BE4A0872-6F78-47E6-BC6F-29BD29FEA17A}"/>
              </a:ext>
            </a:extLst>
          </p:cNvPr>
          <p:cNvPicPr>
            <a:picLocks noChangeAspect="1"/>
          </p:cNvPicPr>
          <p:nvPr/>
        </p:nvPicPr>
        <p:blipFill>
          <a:blip r:embed="rId7"/>
          <a:stretch>
            <a:fillRect/>
          </a:stretch>
        </p:blipFill>
        <p:spPr>
          <a:xfrm>
            <a:off x="2009341" y="5181662"/>
            <a:ext cx="1986458" cy="1352073"/>
          </a:xfrm>
          <a:prstGeom prst="rect">
            <a:avLst/>
          </a:prstGeom>
        </p:spPr>
      </p:pic>
      <p:sp>
        <p:nvSpPr>
          <p:cNvPr id="22" name="TextBox 21">
            <a:extLst>
              <a:ext uri="{FF2B5EF4-FFF2-40B4-BE49-F238E27FC236}">
                <a16:creationId xmlns:a16="http://schemas.microsoft.com/office/drawing/2014/main" id="{606F7C49-7E92-4ED2-83F0-0B18C0AA34BC}"/>
              </a:ext>
            </a:extLst>
          </p:cNvPr>
          <p:cNvSpPr txBox="1"/>
          <p:nvPr/>
        </p:nvSpPr>
        <p:spPr>
          <a:xfrm>
            <a:off x="2274892" y="616294"/>
            <a:ext cx="1786278" cy="369332"/>
          </a:xfrm>
          <a:prstGeom prst="rect">
            <a:avLst/>
          </a:prstGeom>
          <a:noFill/>
        </p:spPr>
        <p:txBody>
          <a:bodyPr wrap="square" rtlCol="0">
            <a:spAutoFit/>
          </a:bodyPr>
          <a:lstStyle/>
          <a:p>
            <a:pPr algn="ctr"/>
            <a:r>
              <a:rPr lang="en-US" u="sng" dirty="0">
                <a:solidFill>
                  <a:schemeClr val="tx1">
                    <a:lumMod val="65000"/>
                    <a:lumOff val="35000"/>
                  </a:schemeClr>
                </a:solidFill>
              </a:rPr>
              <a:t>Brand Tab</a:t>
            </a:r>
          </a:p>
        </p:txBody>
      </p:sp>
      <p:sp>
        <p:nvSpPr>
          <p:cNvPr id="23" name="TextBox 22">
            <a:extLst>
              <a:ext uri="{FF2B5EF4-FFF2-40B4-BE49-F238E27FC236}">
                <a16:creationId xmlns:a16="http://schemas.microsoft.com/office/drawing/2014/main" id="{80CDB035-002E-4DE5-8D59-6EE2E66C49C6}"/>
              </a:ext>
            </a:extLst>
          </p:cNvPr>
          <p:cNvSpPr txBox="1"/>
          <p:nvPr/>
        </p:nvSpPr>
        <p:spPr>
          <a:xfrm>
            <a:off x="8920471" y="637077"/>
            <a:ext cx="1786278" cy="369332"/>
          </a:xfrm>
          <a:prstGeom prst="rect">
            <a:avLst/>
          </a:prstGeom>
          <a:noFill/>
        </p:spPr>
        <p:txBody>
          <a:bodyPr wrap="square" rtlCol="0">
            <a:spAutoFit/>
          </a:bodyPr>
          <a:lstStyle/>
          <a:p>
            <a:pPr algn="ctr"/>
            <a:r>
              <a:rPr lang="en-US" u="sng" dirty="0">
                <a:solidFill>
                  <a:schemeClr val="tx1">
                    <a:lumMod val="65000"/>
                    <a:lumOff val="35000"/>
                  </a:schemeClr>
                </a:solidFill>
              </a:rPr>
              <a:t>Supplier Tab</a:t>
            </a:r>
          </a:p>
        </p:txBody>
      </p:sp>
      <p:sp>
        <p:nvSpPr>
          <p:cNvPr id="24" name="TextBox 23">
            <a:extLst>
              <a:ext uri="{FF2B5EF4-FFF2-40B4-BE49-F238E27FC236}">
                <a16:creationId xmlns:a16="http://schemas.microsoft.com/office/drawing/2014/main" id="{40C83E67-09ED-4C8C-BED1-3FCF81C1DB71}"/>
              </a:ext>
            </a:extLst>
          </p:cNvPr>
          <p:cNvSpPr txBox="1"/>
          <p:nvPr/>
        </p:nvSpPr>
        <p:spPr>
          <a:xfrm>
            <a:off x="2009341" y="2672763"/>
            <a:ext cx="1786278" cy="369332"/>
          </a:xfrm>
          <a:prstGeom prst="rect">
            <a:avLst/>
          </a:prstGeom>
          <a:noFill/>
        </p:spPr>
        <p:txBody>
          <a:bodyPr wrap="square" rtlCol="0">
            <a:spAutoFit/>
          </a:bodyPr>
          <a:lstStyle/>
          <a:p>
            <a:pPr algn="ctr"/>
            <a:r>
              <a:rPr lang="en-US" u="sng" dirty="0">
                <a:solidFill>
                  <a:schemeClr val="tx1">
                    <a:lumMod val="65000"/>
                    <a:lumOff val="35000"/>
                  </a:schemeClr>
                </a:solidFill>
              </a:rPr>
              <a:t>Varietal Tab</a:t>
            </a:r>
          </a:p>
        </p:txBody>
      </p:sp>
      <p:sp>
        <p:nvSpPr>
          <p:cNvPr id="25" name="TextBox 24">
            <a:extLst>
              <a:ext uri="{FF2B5EF4-FFF2-40B4-BE49-F238E27FC236}">
                <a16:creationId xmlns:a16="http://schemas.microsoft.com/office/drawing/2014/main" id="{E87A210C-C151-4CDB-B7F5-6E8D9EFDE61A}"/>
              </a:ext>
            </a:extLst>
          </p:cNvPr>
          <p:cNvSpPr txBox="1"/>
          <p:nvPr/>
        </p:nvSpPr>
        <p:spPr>
          <a:xfrm>
            <a:off x="8658210" y="2698956"/>
            <a:ext cx="1786278" cy="369332"/>
          </a:xfrm>
          <a:prstGeom prst="rect">
            <a:avLst/>
          </a:prstGeom>
          <a:noFill/>
        </p:spPr>
        <p:txBody>
          <a:bodyPr wrap="square" rtlCol="0">
            <a:spAutoFit/>
          </a:bodyPr>
          <a:lstStyle/>
          <a:p>
            <a:pPr algn="ctr"/>
            <a:r>
              <a:rPr lang="en-US" u="sng" dirty="0">
                <a:solidFill>
                  <a:schemeClr val="tx1">
                    <a:lumMod val="65000"/>
                    <a:lumOff val="35000"/>
                  </a:schemeClr>
                </a:solidFill>
              </a:rPr>
              <a:t>Price Tier Tab</a:t>
            </a:r>
          </a:p>
        </p:txBody>
      </p:sp>
      <p:sp>
        <p:nvSpPr>
          <p:cNvPr id="26" name="TextBox 25">
            <a:extLst>
              <a:ext uri="{FF2B5EF4-FFF2-40B4-BE49-F238E27FC236}">
                <a16:creationId xmlns:a16="http://schemas.microsoft.com/office/drawing/2014/main" id="{D4998258-61CF-457A-A342-4FB8FA66C506}"/>
              </a:ext>
            </a:extLst>
          </p:cNvPr>
          <p:cNvSpPr txBox="1"/>
          <p:nvPr/>
        </p:nvSpPr>
        <p:spPr>
          <a:xfrm>
            <a:off x="4109542" y="5181662"/>
            <a:ext cx="1986458" cy="523220"/>
          </a:xfrm>
          <a:prstGeom prst="rect">
            <a:avLst/>
          </a:prstGeom>
          <a:noFill/>
        </p:spPr>
        <p:txBody>
          <a:bodyPr wrap="square" rtlCol="0">
            <a:spAutoFit/>
          </a:bodyPr>
          <a:lstStyle/>
          <a:p>
            <a:r>
              <a:rPr lang="en-US" sz="1400" dirty="0">
                <a:solidFill>
                  <a:schemeClr val="tx1">
                    <a:lumMod val="65000"/>
                    <a:lumOff val="35000"/>
                  </a:schemeClr>
                </a:solidFill>
              </a:rPr>
              <a:t> All tabs include the search box options</a:t>
            </a:r>
          </a:p>
        </p:txBody>
      </p:sp>
      <p:sp>
        <p:nvSpPr>
          <p:cNvPr id="30" name="Title 1">
            <a:extLst>
              <a:ext uri="{FF2B5EF4-FFF2-40B4-BE49-F238E27FC236}">
                <a16:creationId xmlns:a16="http://schemas.microsoft.com/office/drawing/2014/main" id="{A967E451-8B18-4AD7-84DE-694635455E27}"/>
              </a:ext>
            </a:extLst>
          </p:cNvPr>
          <p:cNvSpPr txBox="1">
            <a:spLocks/>
          </p:cNvSpPr>
          <p:nvPr/>
        </p:nvSpPr>
        <p:spPr>
          <a:xfrm>
            <a:off x="3515255" y="-184953"/>
            <a:ext cx="4144791"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n-US" sz="2800">
                <a:solidFill>
                  <a:schemeClr val="tx1">
                    <a:lumMod val="65000"/>
                    <a:lumOff val="35000"/>
                  </a:schemeClr>
                </a:solidFill>
                <a:latin typeface="Arial Black" panose="020B0A04020102020204" pitchFamily="34" charset="0"/>
              </a:rPr>
              <a:t>RANKING REPORT</a:t>
            </a:r>
            <a:endParaRPr lang="en-US" sz="2800" dirty="0">
              <a:solidFill>
                <a:schemeClr val="tx1">
                  <a:lumMod val="65000"/>
                  <a:lumOff val="35000"/>
                </a:schemeClr>
              </a:solidFill>
              <a:latin typeface="Arial Black" panose="020B0A04020102020204" pitchFamily="34" charset="0"/>
            </a:endParaRPr>
          </a:p>
        </p:txBody>
      </p:sp>
      <p:cxnSp>
        <p:nvCxnSpPr>
          <p:cNvPr id="3" name="Straight Arrow Connector 2">
            <a:extLst>
              <a:ext uri="{FF2B5EF4-FFF2-40B4-BE49-F238E27FC236}">
                <a16:creationId xmlns:a16="http://schemas.microsoft.com/office/drawing/2014/main" id="{6B291464-7EC4-4C57-91A2-F761F8FE37DE}"/>
              </a:ext>
            </a:extLst>
          </p:cNvPr>
          <p:cNvCxnSpPr>
            <a:cxnSpLocks/>
          </p:cNvCxnSpPr>
          <p:nvPr/>
        </p:nvCxnSpPr>
        <p:spPr>
          <a:xfrm flipV="1">
            <a:off x="7991061" y="4111242"/>
            <a:ext cx="753962" cy="1223236"/>
          </a:xfrm>
          <a:prstGeom prst="straightConnector1">
            <a:avLst/>
          </a:prstGeom>
          <a:ln w="57150">
            <a:tailEnd type="triangle"/>
          </a:ln>
        </p:spPr>
        <p:style>
          <a:lnRef idx="1">
            <a:schemeClr val="accent2"/>
          </a:lnRef>
          <a:fillRef idx="0">
            <a:schemeClr val="accent2"/>
          </a:fillRef>
          <a:effectRef idx="0">
            <a:schemeClr val="accent2"/>
          </a:effectRef>
          <a:fontRef idx="minor">
            <a:schemeClr val="tx1"/>
          </a:fontRef>
        </p:style>
      </p:cxnSp>
      <p:sp>
        <p:nvSpPr>
          <p:cNvPr id="20" name="TextBox 19">
            <a:extLst>
              <a:ext uri="{FF2B5EF4-FFF2-40B4-BE49-F238E27FC236}">
                <a16:creationId xmlns:a16="http://schemas.microsoft.com/office/drawing/2014/main" id="{6930637F-74F1-40C6-9294-8AAFEF7904F0}"/>
              </a:ext>
            </a:extLst>
          </p:cNvPr>
          <p:cNvSpPr txBox="1"/>
          <p:nvPr/>
        </p:nvSpPr>
        <p:spPr>
          <a:xfrm>
            <a:off x="7140451" y="5334478"/>
            <a:ext cx="1986458" cy="523220"/>
          </a:xfrm>
          <a:prstGeom prst="rect">
            <a:avLst/>
          </a:prstGeom>
          <a:noFill/>
        </p:spPr>
        <p:txBody>
          <a:bodyPr wrap="square" rtlCol="0">
            <a:spAutoFit/>
          </a:bodyPr>
          <a:lstStyle/>
          <a:p>
            <a:r>
              <a:rPr lang="en-US" sz="1400" dirty="0">
                <a:solidFill>
                  <a:schemeClr val="tx1">
                    <a:lumMod val="65000"/>
                    <a:lumOff val="35000"/>
                  </a:schemeClr>
                </a:solidFill>
              </a:rPr>
              <a:t> All tabs include a subtotal at the bottom</a:t>
            </a:r>
          </a:p>
        </p:txBody>
      </p:sp>
      <p:pic>
        <p:nvPicPr>
          <p:cNvPr id="21" name="Picture 20">
            <a:extLst>
              <a:ext uri="{FF2B5EF4-FFF2-40B4-BE49-F238E27FC236}">
                <a16:creationId xmlns:a16="http://schemas.microsoft.com/office/drawing/2014/main" id="{F0105D47-B071-4CF3-90FA-B5A49D940952}"/>
              </a:ext>
            </a:extLst>
          </p:cNvPr>
          <p:cNvPicPr>
            <a:picLocks noChangeAspect="1"/>
          </p:cNvPicPr>
          <p:nvPr/>
        </p:nvPicPr>
        <p:blipFill rotWithShape="1">
          <a:blip r:embed="rId8"/>
          <a:srcRect l="4285" t="18285" r="5765" b="19482"/>
          <a:stretch/>
        </p:blipFill>
        <p:spPr>
          <a:xfrm>
            <a:off x="9746661" y="6258186"/>
            <a:ext cx="2326493" cy="482367"/>
          </a:xfrm>
          <a:prstGeom prst="rect">
            <a:avLst/>
          </a:prstGeom>
        </p:spPr>
      </p:pic>
    </p:spTree>
    <p:extLst>
      <p:ext uri="{BB962C8B-B14F-4D97-AF65-F5344CB8AC3E}">
        <p14:creationId xmlns:p14="http://schemas.microsoft.com/office/powerpoint/2010/main" val="29373736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21B579-C6C9-4B98-9ABE-948E5073E56B}"/>
              </a:ext>
            </a:extLst>
          </p:cNvPr>
          <p:cNvSpPr>
            <a:spLocks noGrp="1"/>
          </p:cNvSpPr>
          <p:nvPr>
            <p:ph type="title"/>
          </p:nvPr>
        </p:nvSpPr>
        <p:spPr>
          <a:xfrm>
            <a:off x="2038524" y="0"/>
            <a:ext cx="6090408" cy="780176"/>
          </a:xfrm>
        </p:spPr>
        <p:txBody>
          <a:bodyPr>
            <a:normAutofit/>
          </a:bodyPr>
          <a:lstStyle/>
          <a:p>
            <a:pPr algn="r"/>
            <a:r>
              <a:rPr lang="en-US" sz="2800" dirty="0">
                <a:solidFill>
                  <a:schemeClr val="tx1">
                    <a:lumMod val="65000"/>
                    <a:lumOff val="35000"/>
                  </a:schemeClr>
                </a:solidFill>
                <a:latin typeface="Arial Black" panose="020B0A04020102020204" pitchFamily="34" charset="0"/>
              </a:rPr>
              <a:t>CATEGORY REVIEW</a:t>
            </a:r>
          </a:p>
        </p:txBody>
      </p:sp>
      <p:cxnSp>
        <p:nvCxnSpPr>
          <p:cNvPr id="8" name="Straight Connector 7">
            <a:extLst>
              <a:ext uri="{FF2B5EF4-FFF2-40B4-BE49-F238E27FC236}">
                <a16:creationId xmlns:a16="http://schemas.microsoft.com/office/drawing/2014/main" id="{4C2E2CC1-EBB5-4327-B53D-73E8912E96E2}"/>
              </a:ext>
            </a:extLst>
          </p:cNvPr>
          <p:cNvCxnSpPr>
            <a:cxnSpLocks/>
          </p:cNvCxnSpPr>
          <p:nvPr/>
        </p:nvCxnSpPr>
        <p:spPr>
          <a:xfrm>
            <a:off x="721453" y="662730"/>
            <a:ext cx="11006356" cy="0"/>
          </a:xfrm>
          <a:prstGeom prst="line">
            <a:avLst/>
          </a:prstGeom>
          <a:ln w="12700"/>
        </p:spPr>
        <p:style>
          <a:lnRef idx="1">
            <a:schemeClr val="accent2"/>
          </a:lnRef>
          <a:fillRef idx="0">
            <a:schemeClr val="accent2"/>
          </a:fillRef>
          <a:effectRef idx="0">
            <a:schemeClr val="accent2"/>
          </a:effectRef>
          <a:fontRef idx="minor">
            <a:schemeClr val="tx1"/>
          </a:fontRef>
        </p:style>
      </p:cxnSp>
      <p:pic>
        <p:nvPicPr>
          <p:cNvPr id="6" name="Picture 5">
            <a:extLst>
              <a:ext uri="{FF2B5EF4-FFF2-40B4-BE49-F238E27FC236}">
                <a16:creationId xmlns:a16="http://schemas.microsoft.com/office/drawing/2014/main" id="{DC38DF2A-D98D-4A49-913A-14C65D44BA3A}"/>
              </a:ext>
            </a:extLst>
          </p:cNvPr>
          <p:cNvPicPr>
            <a:picLocks noChangeAspect="1"/>
          </p:cNvPicPr>
          <p:nvPr/>
        </p:nvPicPr>
        <p:blipFill>
          <a:blip r:embed="rId2">
            <a:clrChange>
              <a:clrFrom>
                <a:srgbClr val="F8F9FA"/>
              </a:clrFrom>
              <a:clrTo>
                <a:srgbClr val="F8F9FA">
                  <a:alpha val="0"/>
                </a:srgbClr>
              </a:clrTo>
            </a:clrChange>
          </a:blip>
          <a:stretch>
            <a:fillRect/>
          </a:stretch>
        </p:blipFill>
        <p:spPr>
          <a:xfrm>
            <a:off x="111852" y="5651855"/>
            <a:ext cx="1540537" cy="1198779"/>
          </a:xfrm>
          <a:prstGeom prst="rect">
            <a:avLst/>
          </a:prstGeom>
        </p:spPr>
      </p:pic>
      <p:sp>
        <p:nvSpPr>
          <p:cNvPr id="14" name="Rectangle: Rounded Corners 13">
            <a:extLst>
              <a:ext uri="{FF2B5EF4-FFF2-40B4-BE49-F238E27FC236}">
                <a16:creationId xmlns:a16="http://schemas.microsoft.com/office/drawing/2014/main" id="{DC48AF45-FDCF-4D0C-88B3-DC57B90DF8F7}"/>
              </a:ext>
            </a:extLst>
          </p:cNvPr>
          <p:cNvSpPr/>
          <p:nvPr/>
        </p:nvSpPr>
        <p:spPr>
          <a:xfrm>
            <a:off x="2177716" y="1082189"/>
            <a:ext cx="7373633" cy="5122602"/>
          </a:xfrm>
          <a:prstGeom prst="roundRect">
            <a:avLst/>
          </a:prstGeom>
          <a:noFill/>
          <a:ln w="28575">
            <a:solidFill>
              <a:schemeClr val="accent2">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454F58CC-5BE0-4744-BA72-925B89711187}"/>
              </a:ext>
            </a:extLst>
          </p:cNvPr>
          <p:cNvSpPr txBox="1"/>
          <p:nvPr/>
        </p:nvSpPr>
        <p:spPr>
          <a:xfrm>
            <a:off x="4192971" y="1258240"/>
            <a:ext cx="3806056" cy="369332"/>
          </a:xfrm>
          <a:prstGeom prst="rect">
            <a:avLst/>
          </a:prstGeom>
          <a:noFill/>
        </p:spPr>
        <p:txBody>
          <a:bodyPr wrap="square" rtlCol="0">
            <a:spAutoFit/>
          </a:bodyPr>
          <a:lstStyle/>
          <a:p>
            <a:r>
              <a:rPr lang="en-US" u="sng" dirty="0">
                <a:solidFill>
                  <a:schemeClr val="tx1">
                    <a:lumMod val="65000"/>
                    <a:lumOff val="35000"/>
                  </a:schemeClr>
                </a:solidFill>
              </a:rPr>
              <a:t>The Category Review Overview</a:t>
            </a:r>
          </a:p>
        </p:txBody>
      </p:sp>
      <p:sp>
        <p:nvSpPr>
          <p:cNvPr id="10" name="TextBox 9">
            <a:extLst>
              <a:ext uri="{FF2B5EF4-FFF2-40B4-BE49-F238E27FC236}">
                <a16:creationId xmlns:a16="http://schemas.microsoft.com/office/drawing/2014/main" id="{8ACC5A05-C384-4AC8-B1BC-2AEC3DE33D7C}"/>
              </a:ext>
            </a:extLst>
          </p:cNvPr>
          <p:cNvSpPr txBox="1"/>
          <p:nvPr/>
        </p:nvSpPr>
        <p:spPr>
          <a:xfrm>
            <a:off x="1950924" y="1328770"/>
            <a:ext cx="7600425" cy="3754874"/>
          </a:xfrm>
          <a:prstGeom prst="rect">
            <a:avLst/>
          </a:prstGeom>
          <a:noFill/>
        </p:spPr>
        <p:txBody>
          <a:bodyPr wrap="square" rtlCol="0">
            <a:spAutoFit/>
          </a:bodyPr>
          <a:lstStyle/>
          <a:p>
            <a:pPr lvl="1"/>
            <a:endParaRPr lang="en-US" sz="1400" dirty="0">
              <a:solidFill>
                <a:schemeClr val="tx1">
                  <a:lumMod val="65000"/>
                  <a:lumOff val="35000"/>
                </a:schemeClr>
              </a:solidFill>
            </a:endParaRPr>
          </a:p>
          <a:p>
            <a:pPr lvl="1"/>
            <a:endParaRPr lang="en-US" sz="1400" dirty="0">
              <a:solidFill>
                <a:schemeClr val="tx1">
                  <a:lumMod val="65000"/>
                  <a:lumOff val="35000"/>
                </a:schemeClr>
              </a:solidFill>
            </a:endParaRPr>
          </a:p>
          <a:p>
            <a:pPr lvl="1"/>
            <a:r>
              <a:rPr lang="en-US" sz="1400" dirty="0">
                <a:solidFill>
                  <a:schemeClr val="tx1">
                    <a:lumMod val="65000"/>
                    <a:lumOff val="35000"/>
                  </a:schemeClr>
                </a:solidFill>
              </a:rPr>
              <a:t>The Category Review is a way to analyze the performance of a category and expose opportunity for your products. This tool can be used to give retailers suggestion on how the categories and overall business performance can be improved. The Category Review can be drilled down to many different levels to display a topline or granular review of a category.</a:t>
            </a:r>
          </a:p>
          <a:p>
            <a:pPr lvl="1"/>
            <a:endParaRPr lang="en-US" sz="1400" dirty="0">
              <a:solidFill>
                <a:schemeClr val="tx1">
                  <a:lumMod val="65000"/>
                  <a:lumOff val="35000"/>
                </a:schemeClr>
              </a:solidFill>
            </a:endParaRPr>
          </a:p>
          <a:p>
            <a:pPr lvl="1"/>
            <a:endParaRPr lang="en-US" sz="1400" dirty="0">
              <a:solidFill>
                <a:schemeClr val="tx1">
                  <a:lumMod val="65000"/>
                  <a:lumOff val="35000"/>
                </a:schemeClr>
              </a:solidFill>
            </a:endParaRPr>
          </a:p>
          <a:p>
            <a:pPr lvl="2"/>
            <a:r>
              <a:rPr lang="en-US" sz="1400" u="sng" dirty="0">
                <a:solidFill>
                  <a:schemeClr val="tx1">
                    <a:lumMod val="65000"/>
                    <a:lumOff val="35000"/>
                  </a:schemeClr>
                </a:solidFill>
              </a:rPr>
              <a:t>Best Uses of the Category Review Reports</a:t>
            </a:r>
            <a:br>
              <a:rPr lang="en-US" sz="1400" u="sng" dirty="0">
                <a:solidFill>
                  <a:schemeClr val="tx1">
                    <a:lumMod val="65000"/>
                    <a:lumOff val="35000"/>
                  </a:schemeClr>
                </a:solidFill>
              </a:rPr>
            </a:br>
            <a:endParaRPr lang="en-US" sz="1400" u="sng" dirty="0">
              <a:solidFill>
                <a:schemeClr val="tx1">
                  <a:lumMod val="65000"/>
                  <a:lumOff val="35000"/>
                </a:schemeClr>
              </a:solidFill>
            </a:endParaRPr>
          </a:p>
          <a:p>
            <a:pPr marL="742950" lvl="1" indent="-285750">
              <a:buFont typeface="Arial" panose="020B0604020202020204" pitchFamily="34" charset="0"/>
              <a:buChar char="•"/>
            </a:pPr>
            <a:r>
              <a:rPr lang="en-US" sz="1400" dirty="0">
                <a:solidFill>
                  <a:schemeClr val="tx1">
                    <a:lumMod val="65000"/>
                    <a:lumOff val="35000"/>
                  </a:schemeClr>
                </a:solidFill>
              </a:rPr>
              <a:t>Index of a category by varietal, price tier, or both</a:t>
            </a:r>
          </a:p>
          <a:p>
            <a:pPr marL="742950" lvl="1" indent="-285750">
              <a:buFont typeface="Arial" panose="020B0604020202020204" pitchFamily="34" charset="0"/>
              <a:buChar char="•"/>
            </a:pPr>
            <a:r>
              <a:rPr lang="en-US" sz="1400" dirty="0">
                <a:solidFill>
                  <a:schemeClr val="tx1">
                    <a:lumMod val="65000"/>
                    <a:lumOff val="35000"/>
                  </a:schemeClr>
                </a:solidFill>
              </a:rPr>
              <a:t>Dollar opportunity of a category by varietal, price tier, or both</a:t>
            </a:r>
          </a:p>
          <a:p>
            <a:pPr marL="742950" lvl="1" indent="-285750">
              <a:buFont typeface="Arial" panose="020B0604020202020204" pitchFamily="34" charset="0"/>
              <a:buChar char="•"/>
            </a:pPr>
            <a:r>
              <a:rPr lang="en-US" sz="1400" dirty="0">
                <a:solidFill>
                  <a:schemeClr val="tx1">
                    <a:lumMod val="65000"/>
                    <a:lumOff val="35000"/>
                  </a:schemeClr>
                </a:solidFill>
              </a:rPr>
              <a:t>Health of a category vs rest of market</a:t>
            </a:r>
          </a:p>
          <a:p>
            <a:pPr marL="742950" lvl="1" indent="-285750">
              <a:buFont typeface="Arial" panose="020B0604020202020204" pitchFamily="34" charset="0"/>
              <a:buChar char="•"/>
            </a:pPr>
            <a:r>
              <a:rPr lang="en-US" sz="1400" dirty="0">
                <a:solidFill>
                  <a:schemeClr val="tx1">
                    <a:lumMod val="65000"/>
                    <a:lumOff val="35000"/>
                  </a:schemeClr>
                </a:solidFill>
              </a:rPr>
              <a:t>Gap to competitive market</a:t>
            </a:r>
          </a:p>
          <a:p>
            <a:pPr marL="742950" lvl="1" indent="-285750">
              <a:buFont typeface="Arial" panose="020B0604020202020204" pitchFamily="34" charset="0"/>
              <a:buChar char="•"/>
            </a:pPr>
            <a:endParaRPr lang="en-US" sz="1400" dirty="0">
              <a:solidFill>
                <a:schemeClr val="tx1">
                  <a:lumMod val="65000"/>
                  <a:lumOff val="35000"/>
                </a:schemeClr>
              </a:solidFill>
            </a:endParaRPr>
          </a:p>
          <a:p>
            <a:pPr lvl="1"/>
            <a:r>
              <a:rPr lang="en-US" sz="1400" dirty="0">
                <a:solidFill>
                  <a:schemeClr val="tx1">
                    <a:lumMod val="65000"/>
                    <a:lumOff val="35000"/>
                  </a:schemeClr>
                </a:solidFill>
              </a:rPr>
              <a:t>This report includes your top 20 markets and can filtered to display different time periods, markets and rest of markets, and package side.</a:t>
            </a:r>
          </a:p>
        </p:txBody>
      </p:sp>
      <p:pic>
        <p:nvPicPr>
          <p:cNvPr id="11" name="Picture 10">
            <a:extLst>
              <a:ext uri="{FF2B5EF4-FFF2-40B4-BE49-F238E27FC236}">
                <a16:creationId xmlns:a16="http://schemas.microsoft.com/office/drawing/2014/main" id="{1CE4CD81-DD33-4F37-9AD1-05D09528A23C}"/>
              </a:ext>
            </a:extLst>
          </p:cNvPr>
          <p:cNvPicPr>
            <a:picLocks noChangeAspect="1"/>
          </p:cNvPicPr>
          <p:nvPr/>
        </p:nvPicPr>
        <p:blipFill rotWithShape="1">
          <a:blip r:embed="rId3"/>
          <a:srcRect l="4285" t="18285" r="5765" b="19482"/>
          <a:stretch/>
        </p:blipFill>
        <p:spPr>
          <a:xfrm>
            <a:off x="9746661" y="6258186"/>
            <a:ext cx="2326493" cy="482367"/>
          </a:xfrm>
          <a:prstGeom prst="rect">
            <a:avLst/>
          </a:prstGeom>
        </p:spPr>
      </p:pic>
    </p:spTree>
    <p:extLst>
      <p:ext uri="{BB962C8B-B14F-4D97-AF65-F5344CB8AC3E}">
        <p14:creationId xmlns:p14="http://schemas.microsoft.com/office/powerpoint/2010/main" val="12143926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21B579-C6C9-4B98-9ABE-948E5073E56B}"/>
              </a:ext>
            </a:extLst>
          </p:cNvPr>
          <p:cNvSpPr>
            <a:spLocks noGrp="1"/>
          </p:cNvSpPr>
          <p:nvPr>
            <p:ph type="title"/>
          </p:nvPr>
        </p:nvSpPr>
        <p:spPr>
          <a:xfrm>
            <a:off x="2038524" y="0"/>
            <a:ext cx="6090408" cy="780176"/>
          </a:xfrm>
        </p:spPr>
        <p:txBody>
          <a:bodyPr>
            <a:normAutofit/>
          </a:bodyPr>
          <a:lstStyle/>
          <a:p>
            <a:pPr algn="r"/>
            <a:r>
              <a:rPr lang="en-US" sz="2800" dirty="0">
                <a:solidFill>
                  <a:schemeClr val="tx1">
                    <a:lumMod val="65000"/>
                    <a:lumOff val="35000"/>
                  </a:schemeClr>
                </a:solidFill>
                <a:latin typeface="Arial Black" panose="020B0A04020102020204" pitchFamily="34" charset="0"/>
              </a:rPr>
              <a:t>CATEGORY REVIEW</a:t>
            </a:r>
          </a:p>
        </p:txBody>
      </p:sp>
      <p:cxnSp>
        <p:nvCxnSpPr>
          <p:cNvPr id="8" name="Straight Connector 7">
            <a:extLst>
              <a:ext uri="{FF2B5EF4-FFF2-40B4-BE49-F238E27FC236}">
                <a16:creationId xmlns:a16="http://schemas.microsoft.com/office/drawing/2014/main" id="{4C2E2CC1-EBB5-4327-B53D-73E8912E96E2}"/>
              </a:ext>
            </a:extLst>
          </p:cNvPr>
          <p:cNvCxnSpPr>
            <a:cxnSpLocks/>
          </p:cNvCxnSpPr>
          <p:nvPr/>
        </p:nvCxnSpPr>
        <p:spPr>
          <a:xfrm>
            <a:off x="721453" y="662730"/>
            <a:ext cx="11006356" cy="0"/>
          </a:xfrm>
          <a:prstGeom prst="line">
            <a:avLst/>
          </a:prstGeom>
          <a:ln w="12700"/>
        </p:spPr>
        <p:style>
          <a:lnRef idx="1">
            <a:schemeClr val="accent2"/>
          </a:lnRef>
          <a:fillRef idx="0">
            <a:schemeClr val="accent2"/>
          </a:fillRef>
          <a:effectRef idx="0">
            <a:schemeClr val="accent2"/>
          </a:effectRef>
          <a:fontRef idx="minor">
            <a:schemeClr val="tx1"/>
          </a:fontRef>
        </p:style>
      </p:cxnSp>
      <p:pic>
        <p:nvPicPr>
          <p:cNvPr id="6" name="Picture 5">
            <a:extLst>
              <a:ext uri="{FF2B5EF4-FFF2-40B4-BE49-F238E27FC236}">
                <a16:creationId xmlns:a16="http://schemas.microsoft.com/office/drawing/2014/main" id="{DC38DF2A-D98D-4A49-913A-14C65D44BA3A}"/>
              </a:ext>
            </a:extLst>
          </p:cNvPr>
          <p:cNvPicPr>
            <a:picLocks noChangeAspect="1"/>
          </p:cNvPicPr>
          <p:nvPr/>
        </p:nvPicPr>
        <p:blipFill>
          <a:blip r:embed="rId2">
            <a:clrChange>
              <a:clrFrom>
                <a:srgbClr val="F8F9FA"/>
              </a:clrFrom>
              <a:clrTo>
                <a:srgbClr val="F8F9FA">
                  <a:alpha val="0"/>
                </a:srgbClr>
              </a:clrTo>
            </a:clrChange>
          </a:blip>
          <a:stretch>
            <a:fillRect/>
          </a:stretch>
        </p:blipFill>
        <p:spPr>
          <a:xfrm>
            <a:off x="111852" y="5651855"/>
            <a:ext cx="1540537" cy="1198779"/>
          </a:xfrm>
          <a:prstGeom prst="rect">
            <a:avLst/>
          </a:prstGeom>
        </p:spPr>
      </p:pic>
      <p:pic>
        <p:nvPicPr>
          <p:cNvPr id="11" name="Picture 10">
            <a:extLst>
              <a:ext uri="{FF2B5EF4-FFF2-40B4-BE49-F238E27FC236}">
                <a16:creationId xmlns:a16="http://schemas.microsoft.com/office/drawing/2014/main" id="{33141002-8DD1-45FC-B73A-1596E8ACA698}"/>
              </a:ext>
            </a:extLst>
          </p:cNvPr>
          <p:cNvPicPr>
            <a:picLocks noChangeAspect="1"/>
          </p:cNvPicPr>
          <p:nvPr/>
        </p:nvPicPr>
        <p:blipFill rotWithShape="1">
          <a:blip r:embed="rId3"/>
          <a:srcRect t="3228"/>
          <a:stretch/>
        </p:blipFill>
        <p:spPr>
          <a:xfrm>
            <a:off x="295003" y="1090571"/>
            <a:ext cx="7051565" cy="4561284"/>
          </a:xfrm>
          <a:prstGeom prst="rect">
            <a:avLst/>
          </a:prstGeom>
        </p:spPr>
      </p:pic>
      <p:sp>
        <p:nvSpPr>
          <p:cNvPr id="18" name="Rectangle: Rounded Corners 17">
            <a:extLst>
              <a:ext uri="{FF2B5EF4-FFF2-40B4-BE49-F238E27FC236}">
                <a16:creationId xmlns:a16="http://schemas.microsoft.com/office/drawing/2014/main" id="{19DDF6CE-1540-47AF-B605-A0915D407FD7}"/>
              </a:ext>
            </a:extLst>
          </p:cNvPr>
          <p:cNvSpPr/>
          <p:nvPr/>
        </p:nvSpPr>
        <p:spPr>
          <a:xfrm>
            <a:off x="5783477" y="3305263"/>
            <a:ext cx="5742996" cy="761678"/>
          </a:xfrm>
          <a:prstGeom prst="roundRect">
            <a:avLst/>
          </a:prstGeom>
          <a:noFill/>
          <a:ln w="28575">
            <a:solidFill>
              <a:schemeClr val="accent2">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77507B8F-CCF8-48B1-908D-9CBC0B091038}"/>
              </a:ext>
            </a:extLst>
          </p:cNvPr>
          <p:cNvSpPr txBox="1"/>
          <p:nvPr/>
        </p:nvSpPr>
        <p:spPr>
          <a:xfrm>
            <a:off x="1754697" y="721239"/>
            <a:ext cx="2555182" cy="369332"/>
          </a:xfrm>
          <a:prstGeom prst="rect">
            <a:avLst/>
          </a:prstGeom>
          <a:noFill/>
        </p:spPr>
        <p:txBody>
          <a:bodyPr wrap="square" rtlCol="0">
            <a:spAutoFit/>
          </a:bodyPr>
          <a:lstStyle/>
          <a:p>
            <a:pPr algn="ctr"/>
            <a:r>
              <a:rPr lang="en-US" u="sng" dirty="0">
                <a:solidFill>
                  <a:schemeClr val="tx1">
                    <a:lumMod val="65000"/>
                    <a:lumOff val="35000"/>
                  </a:schemeClr>
                </a:solidFill>
              </a:rPr>
              <a:t>Overview Tab</a:t>
            </a:r>
          </a:p>
        </p:txBody>
      </p:sp>
      <p:sp>
        <p:nvSpPr>
          <p:cNvPr id="20" name="TextBox 19">
            <a:extLst>
              <a:ext uri="{FF2B5EF4-FFF2-40B4-BE49-F238E27FC236}">
                <a16:creationId xmlns:a16="http://schemas.microsoft.com/office/drawing/2014/main" id="{245767D6-0537-46CC-85F5-D34798A5289B}"/>
              </a:ext>
            </a:extLst>
          </p:cNvPr>
          <p:cNvSpPr txBox="1"/>
          <p:nvPr/>
        </p:nvSpPr>
        <p:spPr>
          <a:xfrm>
            <a:off x="5884491" y="3420610"/>
            <a:ext cx="5012808" cy="646331"/>
          </a:xfrm>
          <a:prstGeom prst="rect">
            <a:avLst/>
          </a:prstGeom>
          <a:noFill/>
        </p:spPr>
        <p:txBody>
          <a:bodyPr wrap="square" rtlCol="0">
            <a:spAutoFit/>
          </a:bodyPr>
          <a:lstStyle/>
          <a:p>
            <a:pPr lvl="1" algn="ctr"/>
            <a:r>
              <a:rPr lang="en-US" sz="1200" dirty="0">
                <a:solidFill>
                  <a:schemeClr val="tx1">
                    <a:lumMod val="65000"/>
                    <a:lumOff val="35000"/>
                  </a:schemeClr>
                </a:solidFill>
              </a:rPr>
              <a:t>Use the overview tab to get a snapshot of the varietal/price tier index or performance gaps to rest of market</a:t>
            </a:r>
          </a:p>
          <a:p>
            <a:pPr lvl="1"/>
            <a:endParaRPr lang="en-US" sz="1200" dirty="0">
              <a:solidFill>
                <a:schemeClr val="tx1">
                  <a:lumMod val="65000"/>
                  <a:lumOff val="35000"/>
                </a:schemeClr>
              </a:solidFill>
            </a:endParaRPr>
          </a:p>
        </p:txBody>
      </p:sp>
      <p:pic>
        <p:nvPicPr>
          <p:cNvPr id="12" name="Picture 11">
            <a:extLst>
              <a:ext uri="{FF2B5EF4-FFF2-40B4-BE49-F238E27FC236}">
                <a16:creationId xmlns:a16="http://schemas.microsoft.com/office/drawing/2014/main" id="{13957A89-3DB7-451D-89AD-D641B29554BC}"/>
              </a:ext>
            </a:extLst>
          </p:cNvPr>
          <p:cNvPicPr>
            <a:picLocks noChangeAspect="1"/>
          </p:cNvPicPr>
          <p:nvPr/>
        </p:nvPicPr>
        <p:blipFill rotWithShape="1">
          <a:blip r:embed="rId4"/>
          <a:srcRect l="4285" t="18285" r="5765" b="19482"/>
          <a:stretch/>
        </p:blipFill>
        <p:spPr>
          <a:xfrm>
            <a:off x="9746661" y="6258186"/>
            <a:ext cx="2326493" cy="482367"/>
          </a:xfrm>
          <a:prstGeom prst="rect">
            <a:avLst/>
          </a:prstGeom>
        </p:spPr>
      </p:pic>
    </p:spTree>
    <p:extLst>
      <p:ext uri="{BB962C8B-B14F-4D97-AF65-F5344CB8AC3E}">
        <p14:creationId xmlns:p14="http://schemas.microsoft.com/office/powerpoint/2010/main" val="23862945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21B579-C6C9-4B98-9ABE-948E5073E56B}"/>
              </a:ext>
            </a:extLst>
          </p:cNvPr>
          <p:cNvSpPr>
            <a:spLocks noGrp="1"/>
          </p:cNvSpPr>
          <p:nvPr>
            <p:ph type="title"/>
          </p:nvPr>
        </p:nvSpPr>
        <p:spPr>
          <a:xfrm>
            <a:off x="2038524" y="0"/>
            <a:ext cx="6090408" cy="780176"/>
          </a:xfrm>
        </p:spPr>
        <p:txBody>
          <a:bodyPr>
            <a:normAutofit/>
          </a:bodyPr>
          <a:lstStyle/>
          <a:p>
            <a:pPr algn="r"/>
            <a:r>
              <a:rPr lang="en-US" sz="2800" dirty="0">
                <a:solidFill>
                  <a:schemeClr val="tx1">
                    <a:lumMod val="65000"/>
                    <a:lumOff val="35000"/>
                  </a:schemeClr>
                </a:solidFill>
                <a:latin typeface="Arial Black" panose="020B0A04020102020204" pitchFamily="34" charset="0"/>
              </a:rPr>
              <a:t>CATEGORY REVIEW</a:t>
            </a:r>
          </a:p>
        </p:txBody>
      </p:sp>
      <p:cxnSp>
        <p:nvCxnSpPr>
          <p:cNvPr id="8" name="Straight Connector 7">
            <a:extLst>
              <a:ext uri="{FF2B5EF4-FFF2-40B4-BE49-F238E27FC236}">
                <a16:creationId xmlns:a16="http://schemas.microsoft.com/office/drawing/2014/main" id="{4C2E2CC1-EBB5-4327-B53D-73E8912E96E2}"/>
              </a:ext>
            </a:extLst>
          </p:cNvPr>
          <p:cNvCxnSpPr>
            <a:cxnSpLocks/>
          </p:cNvCxnSpPr>
          <p:nvPr/>
        </p:nvCxnSpPr>
        <p:spPr>
          <a:xfrm>
            <a:off x="721453" y="662730"/>
            <a:ext cx="11006356" cy="0"/>
          </a:xfrm>
          <a:prstGeom prst="line">
            <a:avLst/>
          </a:prstGeom>
          <a:ln w="12700"/>
        </p:spPr>
        <p:style>
          <a:lnRef idx="1">
            <a:schemeClr val="accent2"/>
          </a:lnRef>
          <a:fillRef idx="0">
            <a:schemeClr val="accent2"/>
          </a:fillRef>
          <a:effectRef idx="0">
            <a:schemeClr val="accent2"/>
          </a:effectRef>
          <a:fontRef idx="minor">
            <a:schemeClr val="tx1"/>
          </a:fontRef>
        </p:style>
      </p:cxnSp>
      <p:pic>
        <p:nvPicPr>
          <p:cNvPr id="6" name="Picture 5">
            <a:extLst>
              <a:ext uri="{FF2B5EF4-FFF2-40B4-BE49-F238E27FC236}">
                <a16:creationId xmlns:a16="http://schemas.microsoft.com/office/drawing/2014/main" id="{DC38DF2A-D98D-4A49-913A-14C65D44BA3A}"/>
              </a:ext>
            </a:extLst>
          </p:cNvPr>
          <p:cNvPicPr>
            <a:picLocks noChangeAspect="1"/>
          </p:cNvPicPr>
          <p:nvPr/>
        </p:nvPicPr>
        <p:blipFill>
          <a:blip r:embed="rId2">
            <a:clrChange>
              <a:clrFrom>
                <a:srgbClr val="F8F9FA"/>
              </a:clrFrom>
              <a:clrTo>
                <a:srgbClr val="F8F9FA">
                  <a:alpha val="0"/>
                </a:srgbClr>
              </a:clrTo>
            </a:clrChange>
          </a:blip>
          <a:stretch>
            <a:fillRect/>
          </a:stretch>
        </p:blipFill>
        <p:spPr>
          <a:xfrm>
            <a:off x="111852" y="5651855"/>
            <a:ext cx="1540537" cy="1198779"/>
          </a:xfrm>
          <a:prstGeom prst="rect">
            <a:avLst/>
          </a:prstGeom>
        </p:spPr>
      </p:pic>
      <p:pic>
        <p:nvPicPr>
          <p:cNvPr id="4" name="Picture 3">
            <a:extLst>
              <a:ext uri="{FF2B5EF4-FFF2-40B4-BE49-F238E27FC236}">
                <a16:creationId xmlns:a16="http://schemas.microsoft.com/office/drawing/2014/main" id="{5E0D3DAE-7D55-4E24-B38B-D1CEE1FAFD2C}"/>
              </a:ext>
            </a:extLst>
          </p:cNvPr>
          <p:cNvPicPr>
            <a:picLocks noChangeAspect="1"/>
          </p:cNvPicPr>
          <p:nvPr/>
        </p:nvPicPr>
        <p:blipFill>
          <a:blip r:embed="rId3"/>
          <a:stretch>
            <a:fillRect/>
          </a:stretch>
        </p:blipFill>
        <p:spPr>
          <a:xfrm>
            <a:off x="514524" y="1150564"/>
            <a:ext cx="5401767" cy="3975091"/>
          </a:xfrm>
          <a:prstGeom prst="rect">
            <a:avLst/>
          </a:prstGeom>
        </p:spPr>
      </p:pic>
      <p:pic>
        <p:nvPicPr>
          <p:cNvPr id="7" name="Picture 6">
            <a:extLst>
              <a:ext uri="{FF2B5EF4-FFF2-40B4-BE49-F238E27FC236}">
                <a16:creationId xmlns:a16="http://schemas.microsoft.com/office/drawing/2014/main" id="{6939914E-34FF-435F-A538-FB7EAD99C029}"/>
              </a:ext>
            </a:extLst>
          </p:cNvPr>
          <p:cNvPicPr>
            <a:picLocks noChangeAspect="1"/>
          </p:cNvPicPr>
          <p:nvPr/>
        </p:nvPicPr>
        <p:blipFill>
          <a:blip r:embed="rId4"/>
          <a:stretch>
            <a:fillRect/>
          </a:stretch>
        </p:blipFill>
        <p:spPr>
          <a:xfrm>
            <a:off x="5984271" y="1118622"/>
            <a:ext cx="5626092" cy="4007033"/>
          </a:xfrm>
          <a:prstGeom prst="rect">
            <a:avLst/>
          </a:prstGeom>
        </p:spPr>
      </p:pic>
      <p:sp>
        <p:nvSpPr>
          <p:cNvPr id="9" name="TextBox 8">
            <a:extLst>
              <a:ext uri="{FF2B5EF4-FFF2-40B4-BE49-F238E27FC236}">
                <a16:creationId xmlns:a16="http://schemas.microsoft.com/office/drawing/2014/main" id="{28E7DFB8-C47B-4737-8888-11D6B3290BBD}"/>
              </a:ext>
            </a:extLst>
          </p:cNvPr>
          <p:cNvSpPr txBox="1"/>
          <p:nvPr/>
        </p:nvSpPr>
        <p:spPr>
          <a:xfrm>
            <a:off x="8128932" y="706011"/>
            <a:ext cx="2555182" cy="369332"/>
          </a:xfrm>
          <a:prstGeom prst="rect">
            <a:avLst/>
          </a:prstGeom>
          <a:noFill/>
        </p:spPr>
        <p:txBody>
          <a:bodyPr wrap="square" rtlCol="0">
            <a:spAutoFit/>
          </a:bodyPr>
          <a:lstStyle/>
          <a:p>
            <a:pPr algn="ctr"/>
            <a:r>
              <a:rPr lang="en-US" u="sng" dirty="0">
                <a:solidFill>
                  <a:schemeClr val="tx1">
                    <a:lumMod val="65000"/>
                    <a:lumOff val="35000"/>
                  </a:schemeClr>
                </a:solidFill>
              </a:rPr>
              <a:t>Price Tier Summary Tab</a:t>
            </a:r>
          </a:p>
        </p:txBody>
      </p:sp>
      <p:sp>
        <p:nvSpPr>
          <p:cNvPr id="10" name="TextBox 9">
            <a:extLst>
              <a:ext uri="{FF2B5EF4-FFF2-40B4-BE49-F238E27FC236}">
                <a16:creationId xmlns:a16="http://schemas.microsoft.com/office/drawing/2014/main" id="{EFC5C9F0-4E4A-4A20-A090-6374F6AD0FC4}"/>
              </a:ext>
            </a:extLst>
          </p:cNvPr>
          <p:cNvSpPr txBox="1"/>
          <p:nvPr/>
        </p:nvSpPr>
        <p:spPr>
          <a:xfrm>
            <a:off x="1771475" y="706011"/>
            <a:ext cx="2555182" cy="369332"/>
          </a:xfrm>
          <a:prstGeom prst="rect">
            <a:avLst/>
          </a:prstGeom>
          <a:noFill/>
        </p:spPr>
        <p:txBody>
          <a:bodyPr wrap="square" rtlCol="0">
            <a:spAutoFit/>
          </a:bodyPr>
          <a:lstStyle/>
          <a:p>
            <a:pPr algn="ctr"/>
            <a:r>
              <a:rPr lang="en-US" u="sng" dirty="0">
                <a:solidFill>
                  <a:schemeClr val="tx1">
                    <a:lumMod val="65000"/>
                    <a:lumOff val="35000"/>
                  </a:schemeClr>
                </a:solidFill>
              </a:rPr>
              <a:t>Varietal Summary Tab</a:t>
            </a:r>
          </a:p>
        </p:txBody>
      </p:sp>
      <p:sp>
        <p:nvSpPr>
          <p:cNvPr id="11" name="Rectangle: Rounded Corners 10">
            <a:extLst>
              <a:ext uri="{FF2B5EF4-FFF2-40B4-BE49-F238E27FC236}">
                <a16:creationId xmlns:a16="http://schemas.microsoft.com/office/drawing/2014/main" id="{338DCBF5-329C-41CD-842D-0F52DF582284}"/>
              </a:ext>
            </a:extLst>
          </p:cNvPr>
          <p:cNvSpPr/>
          <p:nvPr/>
        </p:nvSpPr>
        <p:spPr>
          <a:xfrm>
            <a:off x="2586540" y="5470165"/>
            <a:ext cx="5882146" cy="817928"/>
          </a:xfrm>
          <a:prstGeom prst="roundRect">
            <a:avLst/>
          </a:prstGeom>
          <a:noFill/>
          <a:ln w="28575">
            <a:solidFill>
              <a:schemeClr val="accent2">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5B6A921A-F9E4-4691-94F7-CEF20A0C38DC}"/>
              </a:ext>
            </a:extLst>
          </p:cNvPr>
          <p:cNvSpPr/>
          <p:nvPr/>
        </p:nvSpPr>
        <p:spPr>
          <a:xfrm>
            <a:off x="2479613" y="5616356"/>
            <a:ext cx="6096000" cy="646331"/>
          </a:xfrm>
          <a:prstGeom prst="rect">
            <a:avLst/>
          </a:prstGeom>
        </p:spPr>
        <p:txBody>
          <a:bodyPr>
            <a:spAutoFit/>
          </a:bodyPr>
          <a:lstStyle/>
          <a:p>
            <a:pPr marL="628650" lvl="1" indent="-171450">
              <a:buFont typeface="Arial" panose="020B0604020202020204" pitchFamily="34" charset="0"/>
              <a:buChar char="•"/>
            </a:pPr>
            <a:r>
              <a:rPr lang="en-US" sz="1200" dirty="0">
                <a:solidFill>
                  <a:schemeClr val="tx1">
                    <a:lumMod val="65000"/>
                    <a:lumOff val="35000"/>
                  </a:schemeClr>
                </a:solidFill>
              </a:rPr>
              <a:t>Use the varietal summary tab to deep dive into category opportunities</a:t>
            </a:r>
          </a:p>
          <a:p>
            <a:pPr marL="628650" lvl="1" indent="-171450">
              <a:buFont typeface="Arial" panose="020B0604020202020204" pitchFamily="34" charset="0"/>
              <a:buChar char="•"/>
            </a:pPr>
            <a:r>
              <a:rPr lang="en-US" sz="1200" dirty="0">
                <a:solidFill>
                  <a:schemeClr val="tx1">
                    <a:lumMod val="65000"/>
                    <a:lumOff val="35000"/>
                  </a:schemeClr>
                </a:solidFill>
              </a:rPr>
              <a:t>Investigate the categories by price tier summary or varietal summary</a:t>
            </a:r>
          </a:p>
          <a:p>
            <a:pPr marL="628650" lvl="1" indent="-171450">
              <a:buFont typeface="Arial" panose="020B0604020202020204" pitchFamily="34" charset="0"/>
              <a:buChar char="•"/>
            </a:pPr>
            <a:endParaRPr lang="en-US" sz="1200" dirty="0">
              <a:solidFill>
                <a:schemeClr val="tx1">
                  <a:lumMod val="65000"/>
                  <a:lumOff val="35000"/>
                </a:schemeClr>
              </a:solidFill>
            </a:endParaRPr>
          </a:p>
        </p:txBody>
      </p:sp>
      <p:pic>
        <p:nvPicPr>
          <p:cNvPr id="14" name="Picture 13">
            <a:extLst>
              <a:ext uri="{FF2B5EF4-FFF2-40B4-BE49-F238E27FC236}">
                <a16:creationId xmlns:a16="http://schemas.microsoft.com/office/drawing/2014/main" id="{7B226FE2-775A-4667-B56B-0AB15F5BADE2}"/>
              </a:ext>
            </a:extLst>
          </p:cNvPr>
          <p:cNvPicPr>
            <a:picLocks noChangeAspect="1"/>
          </p:cNvPicPr>
          <p:nvPr/>
        </p:nvPicPr>
        <p:blipFill rotWithShape="1">
          <a:blip r:embed="rId5"/>
          <a:srcRect l="4285" t="18285" r="5765" b="19482"/>
          <a:stretch/>
        </p:blipFill>
        <p:spPr>
          <a:xfrm>
            <a:off x="9746661" y="6258186"/>
            <a:ext cx="2326493" cy="482367"/>
          </a:xfrm>
          <a:prstGeom prst="rect">
            <a:avLst/>
          </a:prstGeom>
        </p:spPr>
      </p:pic>
    </p:spTree>
    <p:extLst>
      <p:ext uri="{BB962C8B-B14F-4D97-AF65-F5344CB8AC3E}">
        <p14:creationId xmlns:p14="http://schemas.microsoft.com/office/powerpoint/2010/main" val="12299490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774</TotalTime>
  <Words>846</Words>
  <Application>Microsoft Office PowerPoint</Application>
  <PresentationFormat>Widescreen</PresentationFormat>
  <Paragraphs>144</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Arial Black</vt:lpstr>
      <vt:lpstr>Calibri</vt:lpstr>
      <vt:lpstr>Calibri Light</vt:lpstr>
      <vt:lpstr>Office Theme</vt:lpstr>
      <vt:lpstr>PowerPoint Presentation</vt:lpstr>
      <vt:lpstr>MONTHLY NIELSEN REPORTS</vt:lpstr>
      <vt:lpstr>RANKING REPORT</vt:lpstr>
      <vt:lpstr>RANKING REPORT</vt:lpstr>
      <vt:lpstr>RANKING REPORT</vt:lpstr>
      <vt:lpstr>PowerPoint Presentation</vt:lpstr>
      <vt:lpstr>CATEGORY REVIEW</vt:lpstr>
      <vt:lpstr>CATEGORY REVIEW</vt:lpstr>
      <vt:lpstr>CATEGORY REVIEW</vt:lpstr>
      <vt:lpstr>CATEGORY REVIEW</vt:lpstr>
      <vt:lpstr>EXECUTIVE SUMMARY</vt:lpstr>
      <vt:lpstr>EXECUTIVE 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Richard Vogt</dc:creator>
  <cp:lastModifiedBy>Richard Vogt</cp:lastModifiedBy>
  <cp:revision>91</cp:revision>
  <dcterms:created xsi:type="dcterms:W3CDTF">2018-12-16T03:30:21Z</dcterms:created>
  <dcterms:modified xsi:type="dcterms:W3CDTF">2021-01-18T16:35:48Z</dcterms:modified>
</cp:coreProperties>
</file>